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80" r:id="rId5"/>
    <p:sldId id="273" r:id="rId6"/>
    <p:sldId id="283" r:id="rId7"/>
    <p:sldId id="284" r:id="rId8"/>
    <p:sldId id="259" r:id="rId9"/>
    <p:sldId id="278" r:id="rId10"/>
    <p:sldId id="274" r:id="rId11"/>
    <p:sldId id="260" r:id="rId12"/>
    <p:sldId id="261" r:id="rId13"/>
    <p:sldId id="262" r:id="rId14"/>
    <p:sldId id="263" r:id="rId15"/>
    <p:sldId id="264" r:id="rId16"/>
    <p:sldId id="265" r:id="rId17"/>
    <p:sldId id="266" r:id="rId18"/>
    <p:sldId id="267" r:id="rId19"/>
    <p:sldId id="268" r:id="rId20"/>
    <p:sldId id="269" r:id="rId21"/>
    <p:sldId id="277" r:id="rId22"/>
    <p:sldId id="275" r:id="rId2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676EC17-F7D7-41C5-AC0B-180B673D422B}" type="datetimeFigureOut">
              <a:rPr lang="en-US" smtClean="0"/>
              <a:t>11/24/2021</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49089AFC-3B76-45E5-BA55-F4C706839F69}" type="slidenum">
              <a:rPr lang="en-US" smtClean="0"/>
              <a:t>‹#›</a:t>
            </a:fld>
            <a:endParaRPr lang="en-US" dirty="0"/>
          </a:p>
        </p:txBody>
      </p:sp>
    </p:spTree>
    <p:extLst>
      <p:ext uri="{BB962C8B-B14F-4D97-AF65-F5344CB8AC3E}">
        <p14:creationId xmlns:p14="http://schemas.microsoft.com/office/powerpoint/2010/main" val="14575096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F4DDBCC-C736-4560-8F84-D8D8BB802C53}" type="datetime1">
              <a:rPr lang="en-US" smtClean="0"/>
              <a:t>11/24/2021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83803C-9144-4312-8133-9A43FF27ABA7}" type="slidenum">
              <a:rPr lang="en-US" smtClean="0"/>
              <a:t>‹#›</a:t>
            </a:fld>
            <a:endParaRPr lang="en-US" dirty="0"/>
          </a:p>
        </p:txBody>
      </p:sp>
    </p:spTree>
    <p:extLst>
      <p:ext uri="{BB962C8B-B14F-4D97-AF65-F5344CB8AC3E}">
        <p14:creationId xmlns:p14="http://schemas.microsoft.com/office/powerpoint/2010/main" val="458754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89DD34-E9BD-4DFA-A417-E73C39142A0D}" type="datetime1">
              <a:rPr lang="en-US" smtClean="0"/>
              <a:t>11/24/2021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83803C-9144-4312-8133-9A43FF27ABA7}" type="slidenum">
              <a:rPr lang="en-US" smtClean="0"/>
              <a:t>‹#›</a:t>
            </a:fld>
            <a:endParaRPr lang="en-US" dirty="0"/>
          </a:p>
        </p:txBody>
      </p:sp>
    </p:spTree>
    <p:extLst>
      <p:ext uri="{BB962C8B-B14F-4D97-AF65-F5344CB8AC3E}">
        <p14:creationId xmlns:p14="http://schemas.microsoft.com/office/powerpoint/2010/main" val="501350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C29E00-E06F-43CF-B926-0F9635368E27}" type="datetime1">
              <a:rPr lang="en-US" smtClean="0"/>
              <a:t>11/24/2021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83803C-9144-4312-8133-9A43FF27ABA7}" type="slidenum">
              <a:rPr lang="en-US" smtClean="0"/>
              <a:t>‹#›</a:t>
            </a:fld>
            <a:endParaRPr lang="en-US" dirty="0"/>
          </a:p>
        </p:txBody>
      </p:sp>
    </p:spTree>
    <p:extLst>
      <p:ext uri="{BB962C8B-B14F-4D97-AF65-F5344CB8AC3E}">
        <p14:creationId xmlns:p14="http://schemas.microsoft.com/office/powerpoint/2010/main" val="2184508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C29E27D-880D-4640-9A8E-FCAC1CD228D7}" type="datetime1">
              <a:rPr lang="en-US" smtClean="0"/>
              <a:t>11/24/2021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83803C-9144-4312-8133-9A43FF27ABA7}" type="slidenum">
              <a:rPr lang="en-US" smtClean="0"/>
              <a:t>‹#›</a:t>
            </a:fld>
            <a:endParaRPr lang="en-US" dirty="0"/>
          </a:p>
        </p:txBody>
      </p:sp>
    </p:spTree>
    <p:extLst>
      <p:ext uri="{BB962C8B-B14F-4D97-AF65-F5344CB8AC3E}">
        <p14:creationId xmlns:p14="http://schemas.microsoft.com/office/powerpoint/2010/main" val="434360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8EE45D8-A572-47C9-8059-53D2AA44068F}" type="datetime1">
              <a:rPr lang="en-US" smtClean="0"/>
              <a:t>11/24/2021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83803C-9144-4312-8133-9A43FF27ABA7}" type="slidenum">
              <a:rPr lang="en-US" smtClean="0"/>
              <a:t>‹#›</a:t>
            </a:fld>
            <a:endParaRPr lang="en-US" dirty="0"/>
          </a:p>
        </p:txBody>
      </p:sp>
    </p:spTree>
    <p:extLst>
      <p:ext uri="{BB962C8B-B14F-4D97-AF65-F5344CB8AC3E}">
        <p14:creationId xmlns:p14="http://schemas.microsoft.com/office/powerpoint/2010/main" val="487943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D16762D-94D6-4571-99BD-E8ED682243A1}" type="datetime1">
              <a:rPr lang="en-US" smtClean="0"/>
              <a:t>11/24/2021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83803C-9144-4312-8133-9A43FF27ABA7}" type="slidenum">
              <a:rPr lang="en-US" smtClean="0"/>
              <a:t>‹#›</a:t>
            </a:fld>
            <a:endParaRPr lang="en-US" dirty="0"/>
          </a:p>
        </p:txBody>
      </p:sp>
    </p:spTree>
    <p:extLst>
      <p:ext uri="{BB962C8B-B14F-4D97-AF65-F5344CB8AC3E}">
        <p14:creationId xmlns:p14="http://schemas.microsoft.com/office/powerpoint/2010/main" val="1305007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04B942D-93A7-4B4C-9A92-E9EB7BFA8AA6}" type="datetime1">
              <a:rPr lang="en-US" smtClean="0"/>
              <a:t>11/24/2021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783803C-9144-4312-8133-9A43FF27ABA7}" type="slidenum">
              <a:rPr lang="en-US" smtClean="0"/>
              <a:t>‹#›</a:t>
            </a:fld>
            <a:endParaRPr lang="en-US" dirty="0"/>
          </a:p>
        </p:txBody>
      </p:sp>
    </p:spTree>
    <p:extLst>
      <p:ext uri="{BB962C8B-B14F-4D97-AF65-F5344CB8AC3E}">
        <p14:creationId xmlns:p14="http://schemas.microsoft.com/office/powerpoint/2010/main" val="1030759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E394230-0349-4B66-A963-1E8CCD6C6DDD}" type="datetime1">
              <a:rPr lang="en-US" smtClean="0"/>
              <a:t>11/24/2021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783803C-9144-4312-8133-9A43FF27ABA7}" type="slidenum">
              <a:rPr lang="en-US" smtClean="0"/>
              <a:t>‹#›</a:t>
            </a:fld>
            <a:endParaRPr lang="en-US" dirty="0"/>
          </a:p>
        </p:txBody>
      </p:sp>
    </p:spTree>
    <p:extLst>
      <p:ext uri="{BB962C8B-B14F-4D97-AF65-F5344CB8AC3E}">
        <p14:creationId xmlns:p14="http://schemas.microsoft.com/office/powerpoint/2010/main" val="2518211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7BF287-ADD0-4550-80B1-EBB96836867F}" type="datetime1">
              <a:rPr lang="en-US" smtClean="0"/>
              <a:t>11/24/2021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783803C-9144-4312-8133-9A43FF27ABA7}" type="slidenum">
              <a:rPr lang="en-US" smtClean="0"/>
              <a:t>‹#›</a:t>
            </a:fld>
            <a:endParaRPr lang="en-US" dirty="0"/>
          </a:p>
        </p:txBody>
      </p:sp>
    </p:spTree>
    <p:extLst>
      <p:ext uri="{BB962C8B-B14F-4D97-AF65-F5344CB8AC3E}">
        <p14:creationId xmlns:p14="http://schemas.microsoft.com/office/powerpoint/2010/main" val="2345051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47ED0EE-B371-430F-AA77-FEADD28CF9BF}" type="datetime1">
              <a:rPr lang="en-US" smtClean="0"/>
              <a:t>11/24/2021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83803C-9144-4312-8133-9A43FF27ABA7}" type="slidenum">
              <a:rPr lang="en-US" smtClean="0"/>
              <a:t>‹#›</a:t>
            </a:fld>
            <a:endParaRPr lang="en-US" dirty="0"/>
          </a:p>
        </p:txBody>
      </p:sp>
    </p:spTree>
    <p:extLst>
      <p:ext uri="{BB962C8B-B14F-4D97-AF65-F5344CB8AC3E}">
        <p14:creationId xmlns:p14="http://schemas.microsoft.com/office/powerpoint/2010/main" val="2332629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9B214C5-ABD8-46F4-876B-CA327F4D09E3}" type="datetime1">
              <a:rPr lang="en-US" smtClean="0"/>
              <a:t>11/24/2021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83803C-9144-4312-8133-9A43FF27ABA7}" type="slidenum">
              <a:rPr lang="en-US" smtClean="0"/>
              <a:t>‹#›</a:t>
            </a:fld>
            <a:endParaRPr lang="en-US" dirty="0"/>
          </a:p>
        </p:txBody>
      </p:sp>
    </p:spTree>
    <p:extLst>
      <p:ext uri="{BB962C8B-B14F-4D97-AF65-F5344CB8AC3E}">
        <p14:creationId xmlns:p14="http://schemas.microsoft.com/office/powerpoint/2010/main" val="1544581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77D3B1-C757-4294-AC27-300453526E55}" type="datetime1">
              <a:rPr lang="en-US" smtClean="0"/>
              <a:t>11/24/2021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83803C-9144-4312-8133-9A43FF27ABA7}" type="slidenum">
              <a:rPr lang="en-US" smtClean="0"/>
              <a:t>‹#›</a:t>
            </a:fld>
            <a:endParaRPr lang="en-US" dirty="0"/>
          </a:p>
        </p:txBody>
      </p:sp>
    </p:spTree>
    <p:extLst>
      <p:ext uri="{BB962C8B-B14F-4D97-AF65-F5344CB8AC3E}">
        <p14:creationId xmlns:p14="http://schemas.microsoft.com/office/powerpoint/2010/main" val="7901697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hyperlink" Target="mailto:bspeakma@upenn.edu" TargetMode="External"/><Relationship Id="rId2" Type="http://schemas.openxmlformats.org/officeDocument/2006/relationships/hyperlink" Target="https://www.finance.upenn.edu/accounting-reporting/reporting-foreign-gifts-and-contracts/"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robert.firestone@ogc.upenn.edu" TargetMode="External"/><Relationship Id="rId2" Type="http://schemas.openxmlformats.org/officeDocument/2006/relationships/hyperlink" Target="https://www.finance.upenn.edu/accounting-reporting/reporting-foreign-gifts-and-contracts/" TargetMode="External"/><Relationship Id="rId1" Type="http://schemas.openxmlformats.org/officeDocument/2006/relationships/slideLayout" Target="../slideLayouts/slideLayout2.xml"/><Relationship Id="rId5" Type="http://schemas.openxmlformats.org/officeDocument/2006/relationships/hyperlink" Target="mailto:bspeakma@upenn.edu" TargetMode="External"/><Relationship Id="rId4" Type="http://schemas.openxmlformats.org/officeDocument/2006/relationships/hyperlink" Target="mailto:epeloso@upenn.edu"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942703" y="482691"/>
            <a:ext cx="10866120" cy="5918109"/>
          </a:xfrm>
        </p:spPr>
        <p:txBody>
          <a:bodyPr/>
          <a:lstStyle/>
          <a:p>
            <a:pPr algn="ctr"/>
            <a:r>
              <a:rPr lang="en-US" sz="3200" dirty="0"/>
              <a:t>FOREIGN GIFT AND CONTRACT REPORTING</a:t>
            </a:r>
            <a:br>
              <a:rPr lang="en-US" sz="3200" dirty="0"/>
            </a:br>
            <a:r>
              <a:rPr lang="en-US" sz="3200" dirty="0"/>
              <a:t>LEGAL REQUIREMENTS</a:t>
            </a:r>
            <a:br>
              <a:rPr lang="en-US" sz="3200" dirty="0"/>
            </a:br>
            <a:br>
              <a:rPr lang="en-US" sz="3200" dirty="0"/>
            </a:br>
            <a:r>
              <a:rPr lang="en-US" sz="3200" dirty="0"/>
              <a:t>Presented to Penn Development and Alumni Relations</a:t>
            </a:r>
            <a:br>
              <a:rPr lang="en-US" sz="3200" dirty="0"/>
            </a:br>
            <a:br>
              <a:rPr lang="en-US" sz="3200" dirty="0"/>
            </a:br>
            <a:r>
              <a:rPr lang="en-US" sz="3200" dirty="0"/>
              <a:t>October 14, 2021 Training</a:t>
            </a:r>
            <a:br>
              <a:rPr lang="en-US" sz="3200" dirty="0"/>
            </a:br>
            <a:r>
              <a:rPr lang="en-US" sz="2000" dirty="0"/>
              <a:t>(updated November 18, 2021)</a:t>
            </a:r>
            <a:br>
              <a:rPr lang="en-US" sz="2000" dirty="0"/>
            </a:br>
            <a:r>
              <a:rPr lang="en-US" sz="2400" dirty="0"/>
              <a:t>Robert F. Firestone, Esq.</a:t>
            </a:r>
            <a:br>
              <a:rPr lang="en-US" sz="2400" dirty="0"/>
            </a:br>
            <a:r>
              <a:rPr lang="en-US" sz="2400" dirty="0"/>
              <a:t>Office of the General Counsel</a:t>
            </a:r>
            <a:br>
              <a:rPr lang="en-US" sz="2400" dirty="0"/>
            </a:br>
            <a:r>
              <a:rPr lang="en-US" sz="2400" dirty="0"/>
              <a:t>Elizabeth Duggins Peloso</a:t>
            </a:r>
            <a:br>
              <a:rPr lang="en-US" sz="2400" dirty="0"/>
            </a:br>
            <a:r>
              <a:rPr lang="en-US" sz="2400" dirty="0"/>
              <a:t>Office of Research Services</a:t>
            </a:r>
          </a:p>
        </p:txBody>
      </p:sp>
      <p:sp>
        <p:nvSpPr>
          <p:cNvPr id="2" name="Slide Number Placeholder 1"/>
          <p:cNvSpPr>
            <a:spLocks noGrp="1"/>
          </p:cNvSpPr>
          <p:nvPr>
            <p:ph type="sldNum" sz="quarter" idx="12"/>
          </p:nvPr>
        </p:nvSpPr>
        <p:spPr/>
        <p:txBody>
          <a:bodyPr/>
          <a:lstStyle/>
          <a:p>
            <a:fld id="{8783803C-9144-4312-8133-9A43FF27ABA7}" type="slidenum">
              <a:rPr lang="en-US" smtClean="0"/>
              <a:t>1</a:t>
            </a:fld>
            <a:endParaRPr lang="en-US" dirty="0"/>
          </a:p>
        </p:txBody>
      </p:sp>
    </p:spTree>
    <p:extLst>
      <p:ext uri="{BB962C8B-B14F-4D97-AF65-F5344CB8AC3E}">
        <p14:creationId xmlns:p14="http://schemas.microsoft.com/office/powerpoint/2010/main" val="1235061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0085" y="221433"/>
            <a:ext cx="10696303" cy="6401436"/>
          </a:xfrm>
        </p:spPr>
        <p:txBody>
          <a:bodyPr>
            <a:normAutofit fontScale="90000"/>
          </a:bodyPr>
          <a:lstStyle/>
          <a:p>
            <a:br>
              <a:rPr lang="en-US" sz="2800" b="1" dirty="0"/>
            </a:br>
            <a:r>
              <a:rPr lang="en-US" sz="2800" b="1" dirty="0"/>
              <a:t>The definition of a foreign government includes “agents” of a foreign government.  </a:t>
            </a:r>
            <a:br>
              <a:rPr lang="en-US" sz="2800" b="1" dirty="0"/>
            </a:br>
            <a:br>
              <a:rPr lang="en-US" sz="2800" b="1" dirty="0"/>
            </a:br>
            <a:r>
              <a:rPr lang="en-US" sz="2800" b="1" dirty="0"/>
              <a:t>Foreign government-owned universities, research institutes, consulates, and government agencies are examples of “agents” of a foreign government and should be reported.</a:t>
            </a:r>
            <a:br>
              <a:rPr lang="en-US" sz="2800" b="1" dirty="0"/>
            </a:br>
            <a:br>
              <a:rPr lang="en-US" sz="2800" b="1" dirty="0"/>
            </a:br>
            <a:r>
              <a:rPr lang="en-US" sz="2800" b="1" dirty="0"/>
              <a:t>	</a:t>
            </a:r>
            <a:r>
              <a:rPr lang="en-US" sz="2200" b="1" dirty="0"/>
              <a:t>Hypothetical Example:  The Abu Dhabi Tourism and Culture Authority (with offices in New York City) entered into a contract for training with SAS Organizational Dynamics department.  The Abu Dhabi Tourism and Culture Authority is a department of the United Arab Emirates (UAE) government.  The fact that it has a location in New York City and the SAS training will be provided in New York does not matter; it is a “Foreign Source” and is part of a “foreign government.”  The Dubai Ministry of Education entered into a collaborative research agreement with Penn’s Graduate School of Education.  The Dubai Ministry of Education is also a department of the United Arab Emirates (UAE) government.  These two contracts would be aggregated, and reported as two contracts with the UAE government, if the aggregated dollar amount received equaled or exceeded $250,000 in a single calendar year.</a:t>
            </a:r>
            <a:br>
              <a:rPr lang="en-US" sz="2200" b="1" dirty="0"/>
            </a:br>
            <a:r>
              <a:rPr lang="en-US" sz="2700" dirty="0"/>
              <a:t> </a:t>
            </a:r>
            <a:r>
              <a:rPr lang="en-US" sz="2700" b="1" dirty="0"/>
              <a:t>	</a:t>
            </a:r>
            <a:br>
              <a:rPr lang="en-US" sz="2700" dirty="0"/>
            </a:br>
            <a:br>
              <a:rPr lang="en-US" sz="2400" dirty="0"/>
            </a:br>
            <a:endParaRPr lang="en-US" sz="2400" dirty="0"/>
          </a:p>
        </p:txBody>
      </p:sp>
      <p:sp>
        <p:nvSpPr>
          <p:cNvPr id="3" name="Slide Number Placeholder 2"/>
          <p:cNvSpPr>
            <a:spLocks noGrp="1"/>
          </p:cNvSpPr>
          <p:nvPr>
            <p:ph type="sldNum" sz="quarter" idx="12"/>
          </p:nvPr>
        </p:nvSpPr>
        <p:spPr/>
        <p:txBody>
          <a:bodyPr/>
          <a:lstStyle/>
          <a:p>
            <a:fld id="{8783803C-9144-4312-8133-9A43FF27ABA7}" type="slidenum">
              <a:rPr lang="en-US" smtClean="0"/>
              <a:t>10</a:t>
            </a:fld>
            <a:endParaRPr lang="en-US" dirty="0"/>
          </a:p>
        </p:txBody>
      </p:sp>
    </p:spTree>
    <p:extLst>
      <p:ext uri="{BB962C8B-B14F-4D97-AF65-F5344CB8AC3E}">
        <p14:creationId xmlns:p14="http://schemas.microsoft.com/office/powerpoint/2010/main" val="6099370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3567" y="1"/>
            <a:ext cx="10442821" cy="6186196"/>
          </a:xfrm>
        </p:spPr>
        <p:txBody>
          <a:bodyPr>
            <a:normAutofit fontScale="90000"/>
          </a:bodyPr>
          <a:lstStyle/>
          <a:p>
            <a:br>
              <a:rPr lang="en-US" sz="2800" b="1" dirty="0"/>
            </a:br>
            <a:r>
              <a:rPr lang="en-US" sz="2800" b="1" dirty="0"/>
              <a:t>What Information Gets Reported to the Federal Gov't?</a:t>
            </a:r>
            <a:br>
              <a:rPr lang="en-US" sz="2800" b="1" dirty="0"/>
            </a:br>
            <a:br>
              <a:rPr lang="en-US" sz="2800" b="1" dirty="0"/>
            </a:br>
            <a:r>
              <a:rPr lang="en-US" sz="2800" b="1" i="1" dirty="0"/>
              <a:t>What the statute requires</a:t>
            </a:r>
            <a:r>
              <a:rPr lang="en-US" sz="2800" b="1" dirty="0"/>
              <a:t>:</a:t>
            </a:r>
            <a:br>
              <a:rPr lang="en-US" sz="2800" b="1" dirty="0"/>
            </a:br>
            <a:br>
              <a:rPr lang="en-US" sz="2800" b="1" dirty="0"/>
            </a:br>
            <a:r>
              <a:rPr lang="en-US" sz="2800" b="1" dirty="0"/>
              <a:t>		(A)	If the foreign source is a foreign government:  the aggregate dollar amount of all of the gifts from, and contracts with, the foreign government received during the calendar year</a:t>
            </a:r>
            <a:br>
              <a:rPr lang="en-US" sz="2800" b="1" dirty="0"/>
            </a:br>
            <a:br>
              <a:rPr lang="en-US" sz="2800" b="1" dirty="0"/>
            </a:br>
            <a:r>
              <a:rPr lang="en-US" sz="2800" b="1" dirty="0"/>
              <a:t>		(B)	For all other foreign sources:  the aggregate dollar amount of all of the gifts from, and contracts with, a foreign source from a particular country.  </a:t>
            </a:r>
            <a:br>
              <a:rPr lang="en-US" sz="2800" b="1" dirty="0"/>
            </a:br>
            <a:br>
              <a:rPr lang="en-US" sz="2800" b="1" dirty="0"/>
            </a:br>
            <a:r>
              <a:rPr lang="en-US" sz="2800" b="1" i="1" dirty="0"/>
              <a:t>What the Dept. of Education requires to use its submission website</a:t>
            </a:r>
            <a:r>
              <a:rPr lang="en-US" sz="2800" b="1" dirty="0"/>
              <a:t>:</a:t>
            </a:r>
            <a:br>
              <a:rPr lang="en-US" sz="2800" b="1" dirty="0"/>
            </a:br>
            <a:br>
              <a:rPr lang="en-US" sz="2800" b="1" dirty="0"/>
            </a:br>
            <a:r>
              <a:rPr lang="en-US" sz="2800" b="1" dirty="0"/>
              <a:t>	</a:t>
            </a:r>
            <a:r>
              <a:rPr lang="en-US" sz="2800" b="1" i="1" u="sng" dirty="0"/>
              <a:t>Name and Address of Foreign Source</a:t>
            </a:r>
            <a:br>
              <a:rPr lang="en-US" sz="2800" b="1" i="1" u="sng" dirty="0"/>
            </a:br>
            <a:r>
              <a:rPr lang="en-US" sz="2800" b="1" dirty="0"/>
              <a:t>	Whether a Gift or Contract (or Restricted Gift or Restricted Contract)</a:t>
            </a:r>
            <a:br>
              <a:rPr lang="en-US" sz="2800" b="1" dirty="0"/>
            </a:br>
            <a:r>
              <a:rPr lang="en-US" sz="2800" b="1" dirty="0"/>
              <a:t>	Dollar Amount of Each Individual Gift or Contract that Aggregates to Threshold</a:t>
            </a:r>
            <a:br>
              <a:rPr lang="en-US" sz="2800" b="1" dirty="0"/>
            </a:br>
            <a:r>
              <a:rPr lang="en-US" sz="2800" b="1" dirty="0"/>
              <a:t>	Foreign Country  </a:t>
            </a:r>
            <a:br>
              <a:rPr lang="en-US" sz="2800" b="1" dirty="0"/>
            </a:br>
            <a:br>
              <a:rPr lang="en-US" sz="2700" dirty="0"/>
            </a:br>
            <a:br>
              <a:rPr lang="en-US" sz="2400" dirty="0"/>
            </a:br>
            <a:endParaRPr lang="en-US" sz="2400" dirty="0"/>
          </a:p>
        </p:txBody>
      </p:sp>
      <p:sp>
        <p:nvSpPr>
          <p:cNvPr id="3" name="Slide Number Placeholder 2"/>
          <p:cNvSpPr>
            <a:spLocks noGrp="1"/>
          </p:cNvSpPr>
          <p:nvPr>
            <p:ph type="sldNum" sz="quarter" idx="12"/>
          </p:nvPr>
        </p:nvSpPr>
        <p:spPr/>
        <p:txBody>
          <a:bodyPr/>
          <a:lstStyle/>
          <a:p>
            <a:fld id="{8783803C-9144-4312-8133-9A43FF27ABA7}" type="slidenum">
              <a:rPr lang="en-US" smtClean="0"/>
              <a:t>11</a:t>
            </a:fld>
            <a:endParaRPr lang="en-US" dirty="0"/>
          </a:p>
        </p:txBody>
      </p:sp>
    </p:spTree>
    <p:extLst>
      <p:ext uri="{BB962C8B-B14F-4D97-AF65-F5344CB8AC3E}">
        <p14:creationId xmlns:p14="http://schemas.microsoft.com/office/powerpoint/2010/main" val="10988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0085" y="221433"/>
            <a:ext cx="10696303" cy="6401436"/>
          </a:xfrm>
        </p:spPr>
        <p:txBody>
          <a:bodyPr>
            <a:normAutofit fontScale="90000"/>
          </a:bodyPr>
          <a:lstStyle/>
          <a:p>
            <a:br>
              <a:rPr lang="en-US" sz="2800" b="1" dirty="0"/>
            </a:br>
            <a:r>
              <a:rPr lang="en-US" sz="2800" b="1" i="1" dirty="0"/>
              <a:t>ADDITIONAL REPORTING for "Restricted or Conditional Gifts or Contracts"</a:t>
            </a:r>
            <a:br>
              <a:rPr lang="en-US" sz="2800" b="1" i="1" dirty="0"/>
            </a:br>
            <a:br>
              <a:rPr lang="en-US" sz="2800" b="1" dirty="0"/>
            </a:br>
            <a:r>
              <a:rPr lang="en-US" sz="2800" b="1" dirty="0"/>
              <a:t>		DEFINITION:  WHAT is a "Restricted or Conditional Gift or Contract"?  (Here's the actual statutory language:)</a:t>
            </a:r>
            <a:br>
              <a:rPr lang="en-US" sz="2800" b="1" dirty="0"/>
            </a:br>
            <a:br>
              <a:rPr lang="en-US" sz="2800" b="1" dirty="0"/>
            </a:br>
            <a:r>
              <a:rPr lang="en-US" sz="2800" b="1" dirty="0"/>
              <a:t>	“restricted or conditional gift or contract” means any endowment, gift, grant, contract, award, present, or property of any kind which includes provisions regarding--</a:t>
            </a:r>
            <a:br>
              <a:rPr lang="en-US" sz="2800" b="1" dirty="0"/>
            </a:br>
            <a:r>
              <a:rPr lang="en-US" sz="2800" b="1" dirty="0"/>
              <a:t>	(A) the employment, assignment, or termination of faculty;</a:t>
            </a:r>
            <a:br>
              <a:rPr lang="en-US" sz="2800" b="1" dirty="0"/>
            </a:br>
            <a:r>
              <a:rPr lang="en-US" sz="2800" b="1" dirty="0"/>
              <a:t>	(B) the establishment of departments, centers, research or lecture programs, or new faculty positions;</a:t>
            </a:r>
            <a:br>
              <a:rPr lang="en-US" sz="2800" b="1" dirty="0"/>
            </a:br>
            <a:r>
              <a:rPr lang="en-US" sz="2800" b="1" dirty="0"/>
              <a:t>	(C) the selection or admission of students; or</a:t>
            </a:r>
            <a:br>
              <a:rPr lang="en-US" sz="2800" b="1" dirty="0"/>
            </a:br>
            <a:r>
              <a:rPr lang="en-US" sz="2800" b="1" dirty="0"/>
              <a:t>	(D) the award of grants, loans, scholarships, fellowships, or other forms of financial aid </a:t>
            </a:r>
            <a:r>
              <a:rPr lang="en-US" sz="2800" b="1" i="1" dirty="0"/>
              <a:t>restricted</a:t>
            </a:r>
            <a:r>
              <a:rPr lang="en-US" sz="2800" b="1" dirty="0"/>
              <a:t> to students of a specified country, religion, sex, ethnic origin, or political opinion.</a:t>
            </a:r>
            <a:br>
              <a:rPr lang="en-US" sz="2800" b="1" dirty="0"/>
            </a:br>
            <a:br>
              <a:rPr lang="en-US" sz="2800" b="1" dirty="0"/>
            </a:br>
            <a:r>
              <a:rPr lang="en-US" sz="2800" b="1" dirty="0"/>
              <a:t>[Preference vs. restriction in subsection (D)]</a:t>
            </a:r>
            <a:br>
              <a:rPr lang="en-US" sz="2800" b="1" dirty="0"/>
            </a:br>
            <a:br>
              <a:rPr lang="en-US" sz="2400" dirty="0"/>
            </a:br>
            <a:endParaRPr lang="en-US" sz="2400" dirty="0"/>
          </a:p>
        </p:txBody>
      </p:sp>
      <p:sp>
        <p:nvSpPr>
          <p:cNvPr id="3" name="Slide Number Placeholder 2"/>
          <p:cNvSpPr>
            <a:spLocks noGrp="1"/>
          </p:cNvSpPr>
          <p:nvPr>
            <p:ph type="sldNum" sz="quarter" idx="12"/>
          </p:nvPr>
        </p:nvSpPr>
        <p:spPr/>
        <p:txBody>
          <a:bodyPr/>
          <a:lstStyle/>
          <a:p>
            <a:fld id="{8783803C-9144-4312-8133-9A43FF27ABA7}" type="slidenum">
              <a:rPr lang="en-US" smtClean="0"/>
              <a:t>12</a:t>
            </a:fld>
            <a:endParaRPr lang="en-US" dirty="0"/>
          </a:p>
        </p:txBody>
      </p:sp>
    </p:spTree>
    <p:extLst>
      <p:ext uri="{BB962C8B-B14F-4D97-AF65-F5344CB8AC3E}">
        <p14:creationId xmlns:p14="http://schemas.microsoft.com/office/powerpoint/2010/main" val="19953533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0085" y="221433"/>
            <a:ext cx="10696303" cy="6401436"/>
          </a:xfrm>
        </p:spPr>
        <p:txBody>
          <a:bodyPr>
            <a:normAutofit fontScale="90000"/>
          </a:bodyPr>
          <a:lstStyle/>
          <a:p>
            <a:br>
              <a:rPr lang="en-US" sz="2800" b="1" dirty="0"/>
            </a:br>
            <a:r>
              <a:rPr lang="en-US" sz="2400" b="1" dirty="0"/>
              <a:t>What Information Gets Reported to the Federal Gov't for a Restricted or Conditional Gift or Contract?</a:t>
            </a:r>
            <a:br>
              <a:rPr lang="en-US" sz="2400" b="1" dirty="0"/>
            </a:br>
            <a:br>
              <a:rPr lang="en-US" sz="2400" b="1" dirty="0"/>
            </a:br>
            <a:r>
              <a:rPr lang="en-US" sz="2400" b="1" dirty="0"/>
              <a:t>		(A)	If the foreign source is a foreign government:  the amount, the date, </a:t>
            </a:r>
            <a:r>
              <a:rPr lang="en-US" sz="2400" b="1" i="1" dirty="0"/>
              <a:t>a description of such conditions or restrictions</a:t>
            </a:r>
            <a:r>
              <a:rPr lang="en-US" sz="2400" b="1" dirty="0"/>
              <a:t>, and the name of the foreign government.</a:t>
            </a:r>
            <a:br>
              <a:rPr lang="en-US" sz="2400" b="1" dirty="0"/>
            </a:br>
            <a:r>
              <a:rPr lang="en-US" sz="2400" b="1" dirty="0"/>
              <a:t>		(B)	For all other foreign sources:  the amount, the date, a </a:t>
            </a:r>
            <a:r>
              <a:rPr lang="en-US" sz="2400" b="1" i="1" dirty="0"/>
              <a:t>description of such conditions or restrictions</a:t>
            </a:r>
            <a:r>
              <a:rPr lang="en-US" sz="2400" b="1" dirty="0"/>
              <a:t>, and the country of the foreign source.</a:t>
            </a:r>
            <a:br>
              <a:rPr lang="en-US" sz="2400" b="1" dirty="0"/>
            </a:br>
            <a:r>
              <a:rPr lang="en-US" sz="2400" b="1" dirty="0"/>
              <a:t>	</a:t>
            </a:r>
            <a:br>
              <a:rPr lang="en-US" sz="2400" b="1" dirty="0"/>
            </a:br>
            <a:r>
              <a:rPr lang="en-US" sz="2400" b="1" dirty="0"/>
              <a:t>E.g.:   “a gift to establish a new research Center on Diabetes”</a:t>
            </a:r>
            <a:br>
              <a:rPr lang="en-US" sz="2400" b="1" dirty="0"/>
            </a:br>
            <a:r>
              <a:rPr lang="en-US" sz="2400" b="1" dirty="0"/>
              <a:t>	“a gift to establish an annual lecture program on robotics”</a:t>
            </a:r>
            <a:br>
              <a:rPr lang="en-US" sz="2400" b="1" dirty="0"/>
            </a:br>
            <a:r>
              <a:rPr lang="en-US" sz="2400" b="1" dirty="0"/>
              <a:t>	“a gift for a </a:t>
            </a:r>
            <a:r>
              <a:rPr lang="en-US" sz="2400" b="1" i="1" dirty="0"/>
              <a:t>new</a:t>
            </a:r>
            <a:r>
              <a:rPr lang="en-US" sz="2400" b="1" dirty="0"/>
              <a:t> endowed professorship in Chemical Engineering”</a:t>
            </a:r>
            <a:br>
              <a:rPr lang="en-US" sz="2400" b="1" dirty="0"/>
            </a:br>
            <a:br>
              <a:rPr lang="en-US" sz="2400" b="1" dirty="0"/>
            </a:br>
            <a:r>
              <a:rPr lang="en-US" sz="2400" b="1" dirty="0"/>
              <a:t>REMEMBER:  Restricted or conditional gifts are a subset of all gifts from foreign sources.  Even if a gift is NOT a “restricted or conditional gift” from a foreign source, it still must be reported to Division of Finance as a gift from a “foreign source.”</a:t>
            </a:r>
            <a:br>
              <a:rPr lang="en-US" sz="2400" b="1" dirty="0"/>
            </a:br>
            <a:br>
              <a:rPr lang="en-US" sz="2400" b="1" dirty="0"/>
            </a:br>
            <a:r>
              <a:rPr lang="en-US" sz="2400" b="1" dirty="0"/>
              <a:t>DAR is responsible for reading each gift agreement, and determining if the gift from a foreign source is a “restricted or conditional gift,” and, if so, sending a description of the restriction/conditions to Central University Division of Finance.</a:t>
            </a:r>
            <a:endParaRPr lang="en-US" sz="2400" dirty="0"/>
          </a:p>
        </p:txBody>
      </p:sp>
      <p:sp>
        <p:nvSpPr>
          <p:cNvPr id="3" name="Slide Number Placeholder 2"/>
          <p:cNvSpPr>
            <a:spLocks noGrp="1"/>
          </p:cNvSpPr>
          <p:nvPr>
            <p:ph type="sldNum" sz="quarter" idx="12"/>
          </p:nvPr>
        </p:nvSpPr>
        <p:spPr/>
        <p:txBody>
          <a:bodyPr/>
          <a:lstStyle/>
          <a:p>
            <a:fld id="{8783803C-9144-4312-8133-9A43FF27ABA7}" type="slidenum">
              <a:rPr lang="en-US" smtClean="0"/>
              <a:t>13</a:t>
            </a:fld>
            <a:endParaRPr lang="en-US" dirty="0"/>
          </a:p>
        </p:txBody>
      </p:sp>
    </p:spTree>
    <p:extLst>
      <p:ext uri="{BB962C8B-B14F-4D97-AF65-F5344CB8AC3E}">
        <p14:creationId xmlns:p14="http://schemas.microsoft.com/office/powerpoint/2010/main" val="24269601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0085" y="221433"/>
            <a:ext cx="10696303" cy="6401436"/>
          </a:xfrm>
        </p:spPr>
        <p:txBody>
          <a:bodyPr>
            <a:normAutofit/>
          </a:bodyPr>
          <a:lstStyle/>
          <a:p>
            <a:r>
              <a:rPr lang="en-US" sz="2800" b="1" dirty="0"/>
              <a:t>Current Pennsylvania Law (24 P.S. 6301-6307, in effect since 1986):</a:t>
            </a:r>
            <a:br>
              <a:rPr lang="en-US" sz="2800" b="1" dirty="0"/>
            </a:br>
            <a:br>
              <a:rPr lang="en-US" sz="2800" b="1" dirty="0"/>
            </a:br>
            <a:r>
              <a:rPr lang="en-US" sz="2800" b="1" dirty="0"/>
              <a:t>Penn needs to report gifts from, and contracts with, a "foreign source," where the amount Penn receives in the aggregate from that foreign source is </a:t>
            </a:r>
            <a:r>
              <a:rPr lang="en-US" sz="2800" b="1" i="1" dirty="0"/>
              <a:t>$100,000 or more during Penn's fiscal year (July 1 to June 30).</a:t>
            </a:r>
            <a:br>
              <a:rPr lang="en-US" sz="2800" b="1" dirty="0"/>
            </a:br>
            <a:br>
              <a:rPr lang="en-US" sz="2800" b="1" dirty="0"/>
            </a:br>
            <a:r>
              <a:rPr lang="en-US" sz="2800" b="1" dirty="0"/>
              <a:t>Report Once Each Fiscal Year (by November 15, for fiscal year ended on June 30th)</a:t>
            </a:r>
            <a:br>
              <a:rPr lang="en-US" sz="2800" b="1" dirty="0"/>
            </a:br>
            <a:br>
              <a:rPr lang="en-US" sz="2800" b="1" dirty="0"/>
            </a:br>
            <a:r>
              <a:rPr lang="en-US" sz="2800" b="1" dirty="0"/>
              <a:t>Threshold:  aggregate of $100,000 or more RECEIVED during Penn’s fiscal year from a foreign source.  (However, DAR should report every gift, even if only $1, from a foreign source, to Central University Division of Finance.)</a:t>
            </a:r>
            <a:br>
              <a:rPr lang="en-US" sz="2800" b="1" dirty="0"/>
            </a:br>
            <a:br>
              <a:rPr lang="en-US" sz="2800" b="1" dirty="0"/>
            </a:br>
            <a:endParaRPr lang="en-US" sz="2400" dirty="0"/>
          </a:p>
        </p:txBody>
      </p:sp>
      <p:sp>
        <p:nvSpPr>
          <p:cNvPr id="3" name="Slide Number Placeholder 2"/>
          <p:cNvSpPr>
            <a:spLocks noGrp="1"/>
          </p:cNvSpPr>
          <p:nvPr>
            <p:ph type="sldNum" sz="quarter" idx="12"/>
          </p:nvPr>
        </p:nvSpPr>
        <p:spPr/>
        <p:txBody>
          <a:bodyPr/>
          <a:lstStyle/>
          <a:p>
            <a:fld id="{8783803C-9144-4312-8133-9A43FF27ABA7}" type="slidenum">
              <a:rPr lang="en-US" smtClean="0"/>
              <a:t>14</a:t>
            </a:fld>
            <a:endParaRPr lang="en-US" dirty="0"/>
          </a:p>
        </p:txBody>
      </p:sp>
    </p:spTree>
    <p:extLst>
      <p:ext uri="{BB962C8B-B14F-4D97-AF65-F5344CB8AC3E}">
        <p14:creationId xmlns:p14="http://schemas.microsoft.com/office/powerpoint/2010/main" val="22183363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0085" y="221433"/>
            <a:ext cx="10696303" cy="6401436"/>
          </a:xfrm>
        </p:spPr>
        <p:txBody>
          <a:bodyPr>
            <a:normAutofit/>
          </a:bodyPr>
          <a:lstStyle/>
          <a:p>
            <a:r>
              <a:rPr lang="en-US" sz="2800" dirty="0"/>
              <a:t>WHO is a "Foreign Source"?</a:t>
            </a:r>
            <a:br>
              <a:rPr lang="en-US" sz="2800" dirty="0"/>
            </a:br>
            <a:r>
              <a:rPr lang="en-US" sz="2800" dirty="0"/>
              <a:t>			●  Could be a foreign government</a:t>
            </a:r>
            <a:br>
              <a:rPr lang="en-US" sz="2800" dirty="0"/>
            </a:br>
            <a:r>
              <a:rPr lang="en-US" sz="2800" dirty="0"/>
              <a:t>			●  Or could be a foreign individual:  defined as someone who "is not a citizen or national of the United States or a trust territory or protectorate thereof.“  </a:t>
            </a:r>
            <a:r>
              <a:rPr lang="en-US" sz="2800" i="1" dirty="0"/>
              <a:t>Citizenship is required; PA law does not allow Penn to “fall back” on the individual’s principal residence if Penn doesn’t know the individual’s citizenship.</a:t>
            </a:r>
            <a:br>
              <a:rPr lang="en-US" sz="2800" i="1" dirty="0"/>
            </a:br>
            <a:r>
              <a:rPr lang="en-US" sz="2800" dirty="0"/>
              <a:t>			●  Or could be a foreign legal entity</a:t>
            </a:r>
            <a:br>
              <a:rPr lang="en-US" sz="2800" dirty="0"/>
            </a:br>
            <a:br>
              <a:rPr lang="en-US" sz="2400" dirty="0"/>
            </a:br>
            <a:endParaRPr lang="en-US" sz="2400" dirty="0"/>
          </a:p>
        </p:txBody>
      </p:sp>
      <p:sp>
        <p:nvSpPr>
          <p:cNvPr id="3" name="Slide Number Placeholder 2"/>
          <p:cNvSpPr>
            <a:spLocks noGrp="1"/>
          </p:cNvSpPr>
          <p:nvPr>
            <p:ph type="sldNum" sz="quarter" idx="12"/>
          </p:nvPr>
        </p:nvSpPr>
        <p:spPr/>
        <p:txBody>
          <a:bodyPr/>
          <a:lstStyle/>
          <a:p>
            <a:fld id="{8783803C-9144-4312-8133-9A43FF27ABA7}" type="slidenum">
              <a:rPr lang="en-US" smtClean="0"/>
              <a:t>15</a:t>
            </a:fld>
            <a:endParaRPr lang="en-US" dirty="0"/>
          </a:p>
        </p:txBody>
      </p:sp>
    </p:spTree>
    <p:extLst>
      <p:ext uri="{BB962C8B-B14F-4D97-AF65-F5344CB8AC3E}">
        <p14:creationId xmlns:p14="http://schemas.microsoft.com/office/powerpoint/2010/main" val="27948763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485" y="235288"/>
            <a:ext cx="10696303" cy="6401436"/>
          </a:xfrm>
        </p:spPr>
        <p:txBody>
          <a:bodyPr>
            <a:normAutofit/>
          </a:bodyPr>
          <a:lstStyle/>
          <a:p>
            <a:r>
              <a:rPr lang="en-US" sz="2400" dirty="0"/>
              <a:t>HOW do you determine if a donor/contracting party is a "foreign legal entity?“</a:t>
            </a:r>
            <a:br>
              <a:rPr lang="en-US" sz="2400" dirty="0"/>
            </a:br>
            <a:r>
              <a:rPr lang="en-US" sz="2400" dirty="0"/>
              <a:t>NOTE:  This is different from the U.S. statute, and potentially more complicated:</a:t>
            </a:r>
            <a:br>
              <a:rPr lang="en-US" sz="2400" dirty="0"/>
            </a:br>
            <a:br>
              <a:rPr lang="en-US" sz="2400" dirty="0"/>
            </a:br>
            <a:r>
              <a:rPr lang="en-US" sz="2400" dirty="0"/>
              <a:t>	Actual definition from Pennsylvania law of a “foreign legal entity”:</a:t>
            </a:r>
            <a:br>
              <a:rPr lang="en-US" sz="2400" dirty="0"/>
            </a:br>
            <a:r>
              <a:rPr lang="en-US" sz="2400" dirty="0"/>
              <a:t>	</a:t>
            </a:r>
            <a:br>
              <a:rPr lang="en-US" sz="2400" dirty="0"/>
            </a:br>
            <a:r>
              <a:rPr lang="en-US" sz="2400" dirty="0"/>
              <a:t>(1) Any legal entity created under the laws of a foreign government. [or]</a:t>
            </a:r>
            <a:br>
              <a:rPr lang="en-US" sz="2400" dirty="0"/>
            </a:br>
            <a:r>
              <a:rPr lang="en-US" sz="2400" dirty="0"/>
              <a:t>(2) Any legal entity created under the laws of the United States or of any state or political subdivision thereof if:</a:t>
            </a:r>
            <a:br>
              <a:rPr lang="en-US" sz="2400" dirty="0"/>
            </a:br>
            <a:r>
              <a:rPr lang="en-US" sz="2400" dirty="0"/>
              <a:t>	(i) fifty percent of the ownership of the stock of, or interest in, such legal entity is directly or indirectly owned legally or beneficially by one or more foreign governments or one or more foreign persons;</a:t>
            </a:r>
            <a:br>
              <a:rPr lang="en-US" sz="2400" dirty="0"/>
            </a:br>
            <a:r>
              <a:rPr lang="en-US" sz="2400" dirty="0"/>
              <a:t>	(ii) fifty percent of the membership of any such entity is composed of foreign persons or legal entities created under the laws of a foreign government or agents of such legal entities; or</a:t>
            </a:r>
            <a:br>
              <a:rPr lang="en-US" sz="2400" dirty="0"/>
            </a:br>
            <a:r>
              <a:rPr lang="en-US" sz="2400" dirty="0"/>
              <a:t>	(iii) fifty percent of the assets of such entity are derived from contributions or loans from foreign governments or foreign persons.</a:t>
            </a:r>
            <a:br>
              <a:rPr lang="en-US" sz="2400" dirty="0"/>
            </a:br>
            <a:br>
              <a:rPr lang="en-US" sz="2400" dirty="0"/>
            </a:br>
            <a:endParaRPr lang="en-US" sz="2400" dirty="0"/>
          </a:p>
        </p:txBody>
      </p:sp>
      <p:sp>
        <p:nvSpPr>
          <p:cNvPr id="3" name="Slide Number Placeholder 2"/>
          <p:cNvSpPr>
            <a:spLocks noGrp="1"/>
          </p:cNvSpPr>
          <p:nvPr>
            <p:ph type="sldNum" sz="quarter" idx="12"/>
          </p:nvPr>
        </p:nvSpPr>
        <p:spPr/>
        <p:txBody>
          <a:bodyPr/>
          <a:lstStyle/>
          <a:p>
            <a:fld id="{8783803C-9144-4312-8133-9A43FF27ABA7}" type="slidenum">
              <a:rPr lang="en-US" smtClean="0"/>
              <a:t>16</a:t>
            </a:fld>
            <a:endParaRPr lang="en-US" dirty="0"/>
          </a:p>
        </p:txBody>
      </p:sp>
    </p:spTree>
    <p:extLst>
      <p:ext uri="{BB962C8B-B14F-4D97-AF65-F5344CB8AC3E}">
        <p14:creationId xmlns:p14="http://schemas.microsoft.com/office/powerpoint/2010/main" val="14252706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485" y="235288"/>
            <a:ext cx="10696303" cy="6401436"/>
          </a:xfrm>
        </p:spPr>
        <p:txBody>
          <a:bodyPr>
            <a:normAutofit/>
          </a:bodyPr>
          <a:lstStyle/>
          <a:p>
            <a:r>
              <a:rPr lang="en-US" sz="2400" dirty="0"/>
              <a:t>What information gets reported to Harrisburg?  NOTE:  Different from federal law.</a:t>
            </a:r>
            <a:br>
              <a:rPr lang="en-US" sz="2400" dirty="0"/>
            </a:br>
            <a:br>
              <a:rPr lang="en-US" sz="2400" dirty="0"/>
            </a:br>
            <a:r>
              <a:rPr lang="en-US" sz="2400" dirty="0"/>
              <a:t>		(1) The </a:t>
            </a:r>
            <a:r>
              <a:rPr lang="en-US" sz="2400" b="1" i="1" dirty="0"/>
              <a:t>name and address </a:t>
            </a:r>
            <a:r>
              <a:rPr lang="en-US" sz="2400" dirty="0"/>
              <a:t>of the donor of the gift.</a:t>
            </a:r>
            <a:br>
              <a:rPr lang="en-US" sz="2400" dirty="0"/>
            </a:br>
            <a:r>
              <a:rPr lang="en-US" sz="2400" dirty="0"/>
              <a:t>		(2) The amount and date of the making of each gift.</a:t>
            </a:r>
            <a:br>
              <a:rPr lang="en-US" sz="2400" dirty="0"/>
            </a:br>
            <a:r>
              <a:rPr lang="en-US" sz="2400" dirty="0"/>
              <a:t>		(3) The subject of each gift.</a:t>
            </a:r>
            <a:br>
              <a:rPr lang="en-US" sz="2400" dirty="0"/>
            </a:br>
            <a:r>
              <a:rPr lang="en-US" sz="2400" dirty="0"/>
              <a:t>		(4) A detailed description of any terms, restrictions, requirements or conditions imposed on the college by the terms of the gift.</a:t>
            </a:r>
            <a:br>
              <a:rPr lang="en-US" sz="2400" dirty="0"/>
            </a:br>
            <a:r>
              <a:rPr lang="en-US" sz="2400" dirty="0"/>
              <a:t>		(5) A detailed description of the purpose for which the gift will be used by the college or university, including the identification of the persons whom the gift is explicitly intended to benefit.</a:t>
            </a:r>
            <a:br>
              <a:rPr lang="en-US" sz="2400" dirty="0"/>
            </a:br>
            <a:br>
              <a:rPr lang="en-US" sz="2400" dirty="0"/>
            </a:br>
            <a:endParaRPr lang="en-US" sz="2400" dirty="0"/>
          </a:p>
        </p:txBody>
      </p:sp>
      <p:sp>
        <p:nvSpPr>
          <p:cNvPr id="3" name="Slide Number Placeholder 2"/>
          <p:cNvSpPr>
            <a:spLocks noGrp="1"/>
          </p:cNvSpPr>
          <p:nvPr>
            <p:ph type="sldNum" sz="quarter" idx="12"/>
          </p:nvPr>
        </p:nvSpPr>
        <p:spPr/>
        <p:txBody>
          <a:bodyPr/>
          <a:lstStyle/>
          <a:p>
            <a:fld id="{8783803C-9144-4312-8133-9A43FF27ABA7}" type="slidenum">
              <a:rPr lang="en-US" smtClean="0"/>
              <a:t>17</a:t>
            </a:fld>
            <a:endParaRPr lang="en-US" dirty="0"/>
          </a:p>
        </p:txBody>
      </p:sp>
    </p:spTree>
    <p:extLst>
      <p:ext uri="{BB962C8B-B14F-4D97-AF65-F5344CB8AC3E}">
        <p14:creationId xmlns:p14="http://schemas.microsoft.com/office/powerpoint/2010/main" val="15826465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485" y="235288"/>
            <a:ext cx="10696303" cy="6401436"/>
          </a:xfrm>
        </p:spPr>
        <p:txBody>
          <a:bodyPr>
            <a:normAutofit/>
          </a:bodyPr>
          <a:lstStyle/>
          <a:p>
            <a:r>
              <a:rPr lang="en-US" sz="2400" dirty="0"/>
              <a:t>Partial Exception for Penn Alumnus (only available under Pennsylvania law, not federal law):</a:t>
            </a:r>
            <a:br>
              <a:rPr lang="en-US" sz="2400" dirty="0"/>
            </a:br>
            <a:br>
              <a:rPr lang="en-US" sz="2400" dirty="0"/>
            </a:br>
            <a:r>
              <a:rPr lang="en-US" sz="2400" dirty="0"/>
              <a:t>		(Actual statutory language:)   "if the foreign source is </a:t>
            </a:r>
            <a:r>
              <a:rPr lang="en-US" sz="2400" b="1" i="1" dirty="0"/>
              <a:t>an alumnus</a:t>
            </a:r>
            <a:r>
              <a:rPr lang="en-US" sz="2400" dirty="0"/>
              <a:t>, and </a:t>
            </a:r>
            <a:r>
              <a:rPr lang="en-US" sz="2400" b="1" i="1" dirty="0"/>
              <a:t>no grant or contract contains any conditions, restrictions, requirements, matching provisions or designations</a:t>
            </a:r>
            <a:r>
              <a:rPr lang="en-US" sz="2400" dirty="0"/>
              <a:t> other than that the grant or contract is </a:t>
            </a:r>
            <a:r>
              <a:rPr lang="en-US" sz="2400" b="1" i="1" dirty="0"/>
              <a:t>given for the benefit of the institution as a whole</a:t>
            </a:r>
            <a:r>
              <a:rPr lang="en-US" sz="2400" dirty="0"/>
              <a:t>, the disclosure report shall be required to disclose only the nationality and country of residence of the foreign source."</a:t>
            </a:r>
            <a:br>
              <a:rPr lang="en-US" sz="2400" dirty="0"/>
            </a:br>
            <a:br>
              <a:rPr lang="en-US" sz="2400" dirty="0"/>
            </a:br>
            <a:r>
              <a:rPr lang="en-US" sz="2400" dirty="0"/>
              <a:t>	NOTE:  Name and address of donor who is a Penn alumnus, and dollar amount and date of gift, do not have to be disclosed to Harrisburg if gift meets the conditions above:  (1) donor is an alumnus; (2) unrestricted gift—no conditions or restrictions or matching provisions; and (3) benefits University of Pennsylvania, not a particular School, Center, or program.  However, still have to report the gift if it is $100,000 or more in Penn's fiscal year, and disclose the donor's nationality and country of residence.</a:t>
            </a:r>
            <a:br>
              <a:rPr lang="en-US" sz="2400" dirty="0"/>
            </a:br>
            <a:br>
              <a:rPr lang="en-US" sz="2400" dirty="0"/>
            </a:br>
            <a:br>
              <a:rPr lang="en-US" sz="2400" dirty="0"/>
            </a:br>
            <a:endParaRPr lang="en-US" sz="2400" dirty="0"/>
          </a:p>
        </p:txBody>
      </p:sp>
      <p:sp>
        <p:nvSpPr>
          <p:cNvPr id="3" name="Slide Number Placeholder 2"/>
          <p:cNvSpPr>
            <a:spLocks noGrp="1"/>
          </p:cNvSpPr>
          <p:nvPr>
            <p:ph type="sldNum" sz="quarter" idx="12"/>
          </p:nvPr>
        </p:nvSpPr>
        <p:spPr/>
        <p:txBody>
          <a:bodyPr/>
          <a:lstStyle/>
          <a:p>
            <a:fld id="{8783803C-9144-4312-8133-9A43FF27ABA7}" type="slidenum">
              <a:rPr lang="en-US" smtClean="0"/>
              <a:t>18</a:t>
            </a:fld>
            <a:endParaRPr lang="en-US" dirty="0"/>
          </a:p>
        </p:txBody>
      </p:sp>
    </p:spTree>
    <p:extLst>
      <p:ext uri="{BB962C8B-B14F-4D97-AF65-F5344CB8AC3E}">
        <p14:creationId xmlns:p14="http://schemas.microsoft.com/office/powerpoint/2010/main" val="36013379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485" y="235288"/>
            <a:ext cx="10696303" cy="6401436"/>
          </a:xfrm>
        </p:spPr>
        <p:txBody>
          <a:bodyPr>
            <a:normAutofit/>
          </a:bodyPr>
          <a:lstStyle/>
          <a:p>
            <a:r>
              <a:rPr lang="en-US" b="1" dirty="0"/>
              <a:t>Pennsylvania Penalty for Noncompliance [NOTE:  Potentially severe and significant]</a:t>
            </a:r>
            <a:r>
              <a:rPr lang="en-US" dirty="0"/>
              <a:t>:</a:t>
            </a:r>
            <a:br>
              <a:rPr lang="en-US" dirty="0"/>
            </a:br>
            <a:r>
              <a:rPr lang="en-US" dirty="0"/>
              <a:t> </a:t>
            </a:r>
            <a:br>
              <a:rPr lang="en-US" dirty="0"/>
            </a:br>
            <a:r>
              <a:rPr lang="en-US" dirty="0"/>
              <a:t>	Actual statutory language:  </a:t>
            </a:r>
            <a:r>
              <a:rPr lang="en-US" b="1" dirty="0"/>
              <a:t>"Any college or university that willfully or intentionally fails to disclose the information required . . . shall be subject to a civil penalty of 105% of the amount of any undisclosed gift."</a:t>
            </a:r>
            <a:br>
              <a:rPr lang="en-US" sz="2400" dirty="0"/>
            </a:br>
            <a:br>
              <a:rPr lang="en-US" sz="2400" dirty="0"/>
            </a:br>
            <a:endParaRPr lang="en-US" sz="2400" dirty="0"/>
          </a:p>
        </p:txBody>
      </p:sp>
      <p:sp>
        <p:nvSpPr>
          <p:cNvPr id="3" name="Slide Number Placeholder 2"/>
          <p:cNvSpPr>
            <a:spLocks noGrp="1"/>
          </p:cNvSpPr>
          <p:nvPr>
            <p:ph type="sldNum" sz="quarter" idx="12"/>
          </p:nvPr>
        </p:nvSpPr>
        <p:spPr/>
        <p:txBody>
          <a:bodyPr/>
          <a:lstStyle/>
          <a:p>
            <a:fld id="{8783803C-9144-4312-8133-9A43FF27ABA7}" type="slidenum">
              <a:rPr lang="en-US" smtClean="0"/>
              <a:t>19</a:t>
            </a:fld>
            <a:endParaRPr lang="en-US" dirty="0"/>
          </a:p>
        </p:txBody>
      </p:sp>
    </p:spTree>
    <p:extLst>
      <p:ext uri="{BB962C8B-B14F-4D97-AF65-F5344CB8AC3E}">
        <p14:creationId xmlns:p14="http://schemas.microsoft.com/office/powerpoint/2010/main" val="3007948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0085" y="221433"/>
            <a:ext cx="10696303" cy="6401436"/>
          </a:xfrm>
        </p:spPr>
        <p:txBody>
          <a:bodyPr>
            <a:normAutofit/>
          </a:bodyPr>
          <a:lstStyle/>
          <a:p>
            <a:r>
              <a:rPr lang="en-US" sz="2400" dirty="0"/>
              <a:t>Today’s Presentation:</a:t>
            </a:r>
            <a:br>
              <a:rPr lang="en-US" sz="2400" dirty="0"/>
            </a:br>
            <a:br>
              <a:rPr lang="en-US" sz="2400" dirty="0"/>
            </a:br>
            <a:r>
              <a:rPr lang="en-US" sz="2400" dirty="0"/>
              <a:t>(1) Summary of Existing Federal Law</a:t>
            </a:r>
            <a:br>
              <a:rPr lang="en-US" sz="2400" dirty="0"/>
            </a:br>
            <a:br>
              <a:rPr lang="en-US" sz="2400" dirty="0"/>
            </a:br>
            <a:r>
              <a:rPr lang="en-US" sz="2400" dirty="0"/>
              <a:t>(2) Summary of Existing Pennsylvania Law</a:t>
            </a:r>
            <a:br>
              <a:rPr lang="en-US" sz="2400" dirty="0"/>
            </a:br>
            <a:br>
              <a:rPr lang="en-US" sz="2400" dirty="0"/>
            </a:br>
            <a:r>
              <a:rPr lang="en-US" sz="2400" dirty="0"/>
              <a:t>(3) DAR and Central Division of Finance Processes and Deadlines—Who Does What, and Sends What to Whom?</a:t>
            </a:r>
            <a:br>
              <a:rPr lang="en-US" sz="2400" dirty="0"/>
            </a:br>
            <a:br>
              <a:rPr lang="en-US" sz="2400" dirty="0"/>
            </a:br>
            <a:r>
              <a:rPr lang="en-US" sz="2400" dirty="0"/>
              <a:t>(4) “I Have a Question…”:  Additional Resources Available to the Penn Community</a:t>
            </a:r>
            <a:br>
              <a:rPr lang="en-US" sz="2400" dirty="0"/>
            </a:br>
            <a:endParaRPr lang="en-US" sz="2400" dirty="0"/>
          </a:p>
        </p:txBody>
      </p:sp>
      <p:sp>
        <p:nvSpPr>
          <p:cNvPr id="3" name="Slide Number Placeholder 2"/>
          <p:cNvSpPr>
            <a:spLocks noGrp="1"/>
          </p:cNvSpPr>
          <p:nvPr>
            <p:ph type="sldNum" sz="quarter" idx="12"/>
          </p:nvPr>
        </p:nvSpPr>
        <p:spPr/>
        <p:txBody>
          <a:bodyPr/>
          <a:lstStyle/>
          <a:p>
            <a:fld id="{8783803C-9144-4312-8133-9A43FF27ABA7}" type="slidenum">
              <a:rPr lang="en-US" smtClean="0"/>
              <a:t>2</a:t>
            </a:fld>
            <a:endParaRPr lang="en-US" dirty="0"/>
          </a:p>
        </p:txBody>
      </p:sp>
    </p:spTree>
    <p:extLst>
      <p:ext uri="{BB962C8B-B14F-4D97-AF65-F5344CB8AC3E}">
        <p14:creationId xmlns:p14="http://schemas.microsoft.com/office/powerpoint/2010/main" val="5227621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485" y="235288"/>
            <a:ext cx="10696303" cy="6401436"/>
          </a:xfrm>
        </p:spPr>
        <p:txBody>
          <a:bodyPr>
            <a:normAutofit fontScale="90000"/>
          </a:bodyPr>
          <a:lstStyle/>
          <a:p>
            <a:r>
              <a:rPr lang="en-US" sz="2400" u="sng" dirty="0"/>
              <a:t>Enforcement Actions by Federal Gov't (since 2019 through 2021)</a:t>
            </a:r>
            <a:br>
              <a:rPr lang="en-US" sz="2400" dirty="0"/>
            </a:br>
            <a:r>
              <a:rPr lang="en-US" sz="2400" dirty="0"/>
              <a:t> </a:t>
            </a:r>
            <a:br>
              <a:rPr lang="en-US" sz="2400" dirty="0"/>
            </a:br>
            <a:r>
              <a:rPr lang="en-US" sz="2400" dirty="0"/>
              <a:t>	Georgetown				Fordham</a:t>
            </a:r>
            <a:br>
              <a:rPr lang="en-US" sz="2400" dirty="0"/>
            </a:br>
            <a:r>
              <a:rPr lang="en-US" sz="2400" dirty="0"/>
              <a:t>	Texas A&amp;M				Stanford</a:t>
            </a:r>
            <a:br>
              <a:rPr lang="en-US" sz="2400" dirty="0"/>
            </a:br>
            <a:r>
              <a:rPr lang="en-US" sz="2400" dirty="0"/>
              <a:t>	Cornell					U. Alabama</a:t>
            </a:r>
            <a:br>
              <a:rPr lang="en-US" sz="2400" dirty="0"/>
            </a:br>
            <a:r>
              <a:rPr lang="en-US" sz="2400" dirty="0"/>
              <a:t>	Rutgers					Auburn</a:t>
            </a:r>
            <a:br>
              <a:rPr lang="en-US" sz="2400" dirty="0"/>
            </a:br>
            <a:r>
              <a:rPr lang="en-US" sz="2400" dirty="0"/>
              <a:t>	MIT					Florida State</a:t>
            </a:r>
            <a:br>
              <a:rPr lang="en-US" sz="2400" dirty="0"/>
            </a:br>
            <a:r>
              <a:rPr lang="en-US" sz="2400" dirty="0"/>
              <a:t>	U. Maryland				Georgia State</a:t>
            </a:r>
            <a:br>
              <a:rPr lang="en-US" sz="2400" dirty="0"/>
            </a:br>
            <a:r>
              <a:rPr lang="en-US" sz="2400" dirty="0"/>
              <a:t>	Harvard					UNLV</a:t>
            </a:r>
            <a:br>
              <a:rPr lang="en-US" sz="2400" dirty="0"/>
            </a:br>
            <a:r>
              <a:rPr lang="en-US" sz="2400" dirty="0"/>
              <a:t>	Yale					U. New Mexico</a:t>
            </a:r>
            <a:br>
              <a:rPr lang="en-US" sz="2400" dirty="0"/>
            </a:br>
            <a:r>
              <a:rPr lang="en-US" sz="2400" dirty="0"/>
              <a:t>	U. Texas					U. Wisconsin</a:t>
            </a:r>
            <a:br>
              <a:rPr lang="en-US" sz="2400" dirty="0"/>
            </a:br>
            <a:r>
              <a:rPr lang="en-US" sz="2400" dirty="0"/>
              <a:t>	Case Western Reserve</a:t>
            </a:r>
            <a:br>
              <a:rPr lang="en-US" sz="2400" dirty="0"/>
            </a:br>
            <a:r>
              <a:rPr lang="en-US" sz="2400" dirty="0"/>
              <a:t>	</a:t>
            </a:r>
            <a:br>
              <a:rPr lang="en-US" sz="2400" dirty="0"/>
            </a:br>
            <a:br>
              <a:rPr lang="en-US" sz="2400" dirty="0"/>
            </a:br>
            <a:r>
              <a:rPr lang="en-US" sz="2400" dirty="0"/>
              <a:t>	</a:t>
            </a:r>
            <a:r>
              <a:rPr lang="en-US" sz="2400" b="1" i="1" dirty="0"/>
              <a:t>U.S. Dept. of Education has publicly issued a statement identifying Penn as one of 10 universities that was late and/or incomplete in disclosing foreign gifts and contracts from past years.</a:t>
            </a:r>
            <a:br>
              <a:rPr lang="en-US" sz="2400" b="1" i="1" dirty="0"/>
            </a:br>
            <a:br>
              <a:rPr lang="en-US" sz="2400" b="1" i="1" dirty="0"/>
            </a:br>
            <a:r>
              <a:rPr lang="en-US" sz="2400" dirty="0"/>
              <a:t>The data submitted to both Washington DC and to Harrisburg are publicly available.</a:t>
            </a:r>
            <a:br>
              <a:rPr lang="en-US" sz="2400" b="1" i="1" dirty="0"/>
            </a:br>
            <a:endParaRPr lang="en-US" sz="2400" b="1" i="1" dirty="0"/>
          </a:p>
        </p:txBody>
      </p:sp>
      <p:sp>
        <p:nvSpPr>
          <p:cNvPr id="3" name="Slide Number Placeholder 2"/>
          <p:cNvSpPr>
            <a:spLocks noGrp="1"/>
          </p:cNvSpPr>
          <p:nvPr>
            <p:ph type="sldNum" sz="quarter" idx="12"/>
          </p:nvPr>
        </p:nvSpPr>
        <p:spPr/>
        <p:txBody>
          <a:bodyPr/>
          <a:lstStyle/>
          <a:p>
            <a:fld id="{8783803C-9144-4312-8133-9A43FF27ABA7}" type="slidenum">
              <a:rPr lang="en-US" smtClean="0"/>
              <a:t>20</a:t>
            </a:fld>
            <a:endParaRPr lang="en-US" dirty="0"/>
          </a:p>
        </p:txBody>
      </p:sp>
    </p:spTree>
    <p:extLst>
      <p:ext uri="{BB962C8B-B14F-4D97-AF65-F5344CB8AC3E}">
        <p14:creationId xmlns:p14="http://schemas.microsoft.com/office/powerpoint/2010/main" val="19948366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7A2F31B-D3AC-4123-A3F1-698D0AB03CA3}"/>
              </a:ext>
            </a:extLst>
          </p:cNvPr>
          <p:cNvSpPr>
            <a:spLocks noGrp="1"/>
          </p:cNvSpPr>
          <p:nvPr>
            <p:ph type="title"/>
          </p:nvPr>
        </p:nvSpPr>
        <p:spPr>
          <a:xfrm>
            <a:off x="838200" y="365126"/>
            <a:ext cx="10515600" cy="1086170"/>
          </a:xfrm>
        </p:spPr>
        <p:txBody>
          <a:bodyPr>
            <a:normAutofit/>
          </a:bodyPr>
          <a:lstStyle/>
          <a:p>
            <a:r>
              <a:rPr lang="en-US" sz="3600" dirty="0"/>
              <a:t>Reporting tools and requirements</a:t>
            </a:r>
          </a:p>
        </p:txBody>
      </p:sp>
      <p:sp>
        <p:nvSpPr>
          <p:cNvPr id="4" name="Content Placeholder 3">
            <a:extLst>
              <a:ext uri="{FF2B5EF4-FFF2-40B4-BE49-F238E27FC236}">
                <a16:creationId xmlns:a16="http://schemas.microsoft.com/office/drawing/2014/main" id="{8E2039DE-A256-411C-B2AC-4BEF1AC906C3}"/>
              </a:ext>
            </a:extLst>
          </p:cNvPr>
          <p:cNvSpPr>
            <a:spLocks noGrp="1"/>
          </p:cNvSpPr>
          <p:nvPr>
            <p:ph idx="1"/>
          </p:nvPr>
        </p:nvSpPr>
        <p:spPr>
          <a:xfrm>
            <a:off x="838200" y="1451296"/>
            <a:ext cx="10515600" cy="4725667"/>
          </a:xfrm>
        </p:spPr>
        <p:txBody>
          <a:bodyPr>
            <a:normAutofit/>
          </a:bodyPr>
          <a:lstStyle/>
          <a:p>
            <a:r>
              <a:rPr lang="en-US" sz="1100" dirty="0"/>
              <a:t>Use Program code </a:t>
            </a:r>
            <a:r>
              <a:rPr lang="en-US" sz="1100" b="1" dirty="0"/>
              <a:t>R117</a:t>
            </a:r>
            <a:r>
              <a:rPr lang="en-US" sz="1100" dirty="0"/>
              <a:t> when depositing a payment via BEN Deposits or Creating a journal in the General Ledger</a:t>
            </a:r>
          </a:p>
          <a:p>
            <a:pPr lvl="1"/>
            <a:r>
              <a:rPr lang="en-US" sz="1100" dirty="0"/>
              <a:t>CNAC-ORG-BC-0XXXXX-OBJ-</a:t>
            </a:r>
            <a:r>
              <a:rPr lang="en-US" sz="1100" dirty="0">
                <a:highlight>
                  <a:srgbClr val="FFFF00"/>
                </a:highlight>
              </a:rPr>
              <a:t>R117</a:t>
            </a:r>
            <a:r>
              <a:rPr lang="en-US" sz="1100" dirty="0"/>
              <a:t>-CREF</a:t>
            </a:r>
          </a:p>
          <a:p>
            <a:pPr lvl="1"/>
            <a:r>
              <a:rPr lang="en-US" sz="1100" dirty="0"/>
              <a:t>Should not be used for 4, 5 or 6 funds</a:t>
            </a:r>
          </a:p>
          <a:p>
            <a:pPr lvl="1"/>
            <a:r>
              <a:rPr lang="en-US" sz="1100" dirty="0"/>
              <a:t>Should only be used for Revenue and Cash object codes</a:t>
            </a:r>
          </a:p>
          <a:p>
            <a:r>
              <a:rPr lang="en-US" sz="1100" dirty="0"/>
              <a:t>Submit reports using the Penn template (</a:t>
            </a:r>
            <a:r>
              <a:rPr lang="en-US" sz="1100" dirty="0">
                <a:hlinkClick r:id="rId2"/>
              </a:rPr>
              <a:t>https://www.finance.upenn.edu/accounting-reporting/reporting-foreign-gifts-and-contracts/</a:t>
            </a:r>
            <a:r>
              <a:rPr lang="en-US" sz="1100" dirty="0"/>
              <a:t> )</a:t>
            </a:r>
          </a:p>
          <a:p>
            <a:pPr lvl="1"/>
            <a:r>
              <a:rPr lang="en-US" sz="1100" dirty="0"/>
              <a:t>When submitting data:</a:t>
            </a:r>
          </a:p>
          <a:p>
            <a:pPr lvl="2"/>
            <a:r>
              <a:rPr lang="en-US" sz="1100" dirty="0"/>
              <a:t>If an entity is a Foreign Government or an agent of a foreign government, make sure to add a Y in column D to include the country/government name  in column E</a:t>
            </a:r>
          </a:p>
          <a:p>
            <a:pPr lvl="2"/>
            <a:r>
              <a:rPr lang="en-US" sz="1100" dirty="0"/>
              <a:t>If the payment is a contract, a start and end date is required.  If an end date is not available, please provide the best date that you believe can be used</a:t>
            </a:r>
          </a:p>
          <a:p>
            <a:r>
              <a:rPr lang="en-US" sz="1100" dirty="0"/>
              <a:t>Reports should be sent to Bob Speakman </a:t>
            </a:r>
            <a:r>
              <a:rPr lang="en-US" sz="1100" dirty="0">
                <a:hlinkClick r:id="rId3"/>
              </a:rPr>
              <a:t>bspeakma@upenn.edu</a:t>
            </a:r>
            <a:r>
              <a:rPr lang="en-US" sz="1100" dirty="0"/>
              <a:t> </a:t>
            </a:r>
          </a:p>
          <a:p>
            <a:r>
              <a:rPr lang="en-US" sz="1200" dirty="0"/>
              <a:t>Penn collects foreign gift and contract data for reporting quarterly:</a:t>
            </a:r>
            <a:r>
              <a:rPr lang="en-US" dirty="0"/>
              <a:t> </a:t>
            </a:r>
          </a:p>
        </p:txBody>
      </p:sp>
      <p:graphicFrame>
        <p:nvGraphicFramePr>
          <p:cNvPr id="6" name="Table 6">
            <a:extLst>
              <a:ext uri="{FF2B5EF4-FFF2-40B4-BE49-F238E27FC236}">
                <a16:creationId xmlns:a16="http://schemas.microsoft.com/office/drawing/2014/main" id="{75EAC32B-3BC7-4D19-B366-1FE5254B5601}"/>
              </a:ext>
            </a:extLst>
          </p:cNvPr>
          <p:cNvGraphicFramePr>
            <a:graphicFrameLocks noGrp="1"/>
          </p:cNvGraphicFramePr>
          <p:nvPr>
            <p:extLst>
              <p:ext uri="{D42A27DB-BD31-4B8C-83A1-F6EECF244321}">
                <p14:modId xmlns:p14="http://schemas.microsoft.com/office/powerpoint/2010/main" val="4087443869"/>
              </p:ext>
            </p:extLst>
          </p:nvPr>
        </p:nvGraphicFramePr>
        <p:xfrm>
          <a:off x="1786854" y="4005743"/>
          <a:ext cx="6644082" cy="1828800"/>
        </p:xfrm>
        <a:graphic>
          <a:graphicData uri="http://schemas.openxmlformats.org/drawingml/2006/table">
            <a:tbl>
              <a:tblPr firstRow="1" bandRow="1">
                <a:tableStyleId>{5C22544A-7EE6-4342-B048-85BDC9FD1C3A}</a:tableStyleId>
              </a:tblPr>
              <a:tblGrid>
                <a:gridCol w="3322041">
                  <a:extLst>
                    <a:ext uri="{9D8B030D-6E8A-4147-A177-3AD203B41FA5}">
                      <a16:colId xmlns:a16="http://schemas.microsoft.com/office/drawing/2014/main" val="3067045746"/>
                    </a:ext>
                  </a:extLst>
                </a:gridCol>
                <a:gridCol w="3322041">
                  <a:extLst>
                    <a:ext uri="{9D8B030D-6E8A-4147-A177-3AD203B41FA5}">
                      <a16:colId xmlns:a16="http://schemas.microsoft.com/office/drawing/2014/main" val="2687124203"/>
                    </a:ext>
                  </a:extLst>
                </a:gridCol>
              </a:tblGrid>
              <a:tr h="210564">
                <a:tc>
                  <a:txBody>
                    <a:bodyPr/>
                    <a:lstStyle/>
                    <a:p>
                      <a:r>
                        <a:rPr lang="en-US" dirty="0"/>
                        <a:t>Reporting period</a:t>
                      </a:r>
                    </a:p>
                  </a:txBody>
                  <a:tcPr/>
                </a:tc>
                <a:tc>
                  <a:txBody>
                    <a:bodyPr/>
                    <a:lstStyle/>
                    <a:p>
                      <a:r>
                        <a:rPr lang="en-US" dirty="0"/>
                        <a:t>Internal report due date</a:t>
                      </a:r>
                    </a:p>
                  </a:txBody>
                  <a:tcPr/>
                </a:tc>
                <a:extLst>
                  <a:ext uri="{0D108BD9-81ED-4DB2-BD59-A6C34878D82A}">
                    <a16:rowId xmlns:a16="http://schemas.microsoft.com/office/drawing/2014/main" val="2450592630"/>
                  </a:ext>
                </a:extLst>
              </a:tr>
              <a:tr h="210564">
                <a:tc>
                  <a:txBody>
                    <a:bodyPr/>
                    <a:lstStyle/>
                    <a:p>
                      <a:r>
                        <a:rPr lang="en-US" dirty="0"/>
                        <a:t>January 1 –March 31</a:t>
                      </a:r>
                    </a:p>
                  </a:txBody>
                  <a:tcPr/>
                </a:tc>
                <a:tc>
                  <a:txBody>
                    <a:bodyPr/>
                    <a:lstStyle/>
                    <a:p>
                      <a:r>
                        <a:rPr lang="en-US" dirty="0"/>
                        <a:t>April 15</a:t>
                      </a:r>
                    </a:p>
                  </a:txBody>
                  <a:tcPr/>
                </a:tc>
                <a:extLst>
                  <a:ext uri="{0D108BD9-81ED-4DB2-BD59-A6C34878D82A}">
                    <a16:rowId xmlns:a16="http://schemas.microsoft.com/office/drawing/2014/main" val="210438150"/>
                  </a:ext>
                </a:extLst>
              </a:tr>
              <a:tr h="210564">
                <a:tc>
                  <a:txBody>
                    <a:bodyPr/>
                    <a:lstStyle/>
                    <a:p>
                      <a:r>
                        <a:rPr lang="en-US" dirty="0"/>
                        <a:t>April 1 – June 30</a:t>
                      </a:r>
                    </a:p>
                  </a:txBody>
                  <a:tcPr/>
                </a:tc>
                <a:tc>
                  <a:txBody>
                    <a:bodyPr/>
                    <a:lstStyle/>
                    <a:p>
                      <a:r>
                        <a:rPr lang="en-US" dirty="0"/>
                        <a:t>July 15</a:t>
                      </a:r>
                    </a:p>
                  </a:txBody>
                  <a:tcPr/>
                </a:tc>
                <a:extLst>
                  <a:ext uri="{0D108BD9-81ED-4DB2-BD59-A6C34878D82A}">
                    <a16:rowId xmlns:a16="http://schemas.microsoft.com/office/drawing/2014/main" val="3704631835"/>
                  </a:ext>
                </a:extLst>
              </a:tr>
              <a:tr h="210564">
                <a:tc>
                  <a:txBody>
                    <a:bodyPr/>
                    <a:lstStyle/>
                    <a:p>
                      <a:r>
                        <a:rPr lang="en-US" dirty="0"/>
                        <a:t>July 1 – September 30</a:t>
                      </a:r>
                    </a:p>
                  </a:txBody>
                  <a:tcPr/>
                </a:tc>
                <a:tc>
                  <a:txBody>
                    <a:bodyPr/>
                    <a:lstStyle/>
                    <a:p>
                      <a:r>
                        <a:rPr lang="en-US" dirty="0"/>
                        <a:t>October 15</a:t>
                      </a:r>
                    </a:p>
                  </a:txBody>
                  <a:tcPr/>
                </a:tc>
                <a:extLst>
                  <a:ext uri="{0D108BD9-81ED-4DB2-BD59-A6C34878D82A}">
                    <a16:rowId xmlns:a16="http://schemas.microsoft.com/office/drawing/2014/main" val="2035727106"/>
                  </a:ext>
                </a:extLst>
              </a:tr>
              <a:tr h="210564">
                <a:tc>
                  <a:txBody>
                    <a:bodyPr/>
                    <a:lstStyle/>
                    <a:p>
                      <a:r>
                        <a:rPr lang="en-US" dirty="0"/>
                        <a:t>October 1 – December 31</a:t>
                      </a:r>
                    </a:p>
                  </a:txBody>
                  <a:tcPr/>
                </a:tc>
                <a:tc>
                  <a:txBody>
                    <a:bodyPr/>
                    <a:lstStyle/>
                    <a:p>
                      <a:r>
                        <a:rPr lang="en-US" dirty="0"/>
                        <a:t>January 15</a:t>
                      </a:r>
                    </a:p>
                  </a:txBody>
                  <a:tcPr/>
                </a:tc>
                <a:extLst>
                  <a:ext uri="{0D108BD9-81ED-4DB2-BD59-A6C34878D82A}">
                    <a16:rowId xmlns:a16="http://schemas.microsoft.com/office/drawing/2014/main" val="1753867819"/>
                  </a:ext>
                </a:extLst>
              </a:tr>
            </a:tbl>
          </a:graphicData>
        </a:graphic>
      </p:graphicFrame>
      <p:sp>
        <p:nvSpPr>
          <p:cNvPr id="2" name="Slide Number Placeholder 1"/>
          <p:cNvSpPr>
            <a:spLocks noGrp="1"/>
          </p:cNvSpPr>
          <p:nvPr>
            <p:ph type="sldNum" sz="quarter" idx="12"/>
          </p:nvPr>
        </p:nvSpPr>
        <p:spPr/>
        <p:txBody>
          <a:bodyPr/>
          <a:lstStyle/>
          <a:p>
            <a:fld id="{8783803C-9144-4312-8133-9A43FF27ABA7}" type="slidenum">
              <a:rPr lang="en-US" smtClean="0"/>
              <a:t>21</a:t>
            </a:fld>
            <a:endParaRPr lang="en-US" dirty="0"/>
          </a:p>
        </p:txBody>
      </p:sp>
    </p:spTree>
    <p:extLst>
      <p:ext uri="{BB962C8B-B14F-4D97-AF65-F5344CB8AC3E}">
        <p14:creationId xmlns:p14="http://schemas.microsoft.com/office/powerpoint/2010/main" val="18500717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08B6458-6F10-4A21-9EB8-53226AEA3B10}"/>
              </a:ext>
            </a:extLst>
          </p:cNvPr>
          <p:cNvSpPr>
            <a:spLocks noGrp="1"/>
          </p:cNvSpPr>
          <p:nvPr>
            <p:ph type="title"/>
          </p:nvPr>
        </p:nvSpPr>
        <p:spPr/>
        <p:txBody>
          <a:bodyPr/>
          <a:lstStyle/>
          <a:p>
            <a:r>
              <a:rPr lang="en-US" dirty="0"/>
              <a:t>Penn Resources for Foreign Gift and Contract Reporting</a:t>
            </a:r>
          </a:p>
        </p:txBody>
      </p:sp>
      <p:sp>
        <p:nvSpPr>
          <p:cNvPr id="4" name="Content Placeholder 3">
            <a:extLst>
              <a:ext uri="{FF2B5EF4-FFF2-40B4-BE49-F238E27FC236}">
                <a16:creationId xmlns:a16="http://schemas.microsoft.com/office/drawing/2014/main" id="{DE69950C-C41F-4CAB-9212-CFBADF8F1767}"/>
              </a:ext>
            </a:extLst>
          </p:cNvPr>
          <p:cNvSpPr>
            <a:spLocks noGrp="1"/>
          </p:cNvSpPr>
          <p:nvPr>
            <p:ph idx="1"/>
          </p:nvPr>
        </p:nvSpPr>
        <p:spPr/>
        <p:txBody>
          <a:bodyPr>
            <a:normAutofit/>
          </a:bodyPr>
          <a:lstStyle/>
          <a:p>
            <a:r>
              <a:rPr lang="en-US" sz="2000" dirty="0"/>
              <a:t>Division of Finance Website (</a:t>
            </a:r>
            <a:r>
              <a:rPr lang="en-US" sz="2000" dirty="0">
                <a:hlinkClick r:id="rId2"/>
              </a:rPr>
              <a:t>https://www.finance.upenn.edu/accounting-reporting/reporting-foreign-gifts-and-contracts/</a:t>
            </a:r>
            <a:r>
              <a:rPr lang="en-US" sz="2000" dirty="0"/>
              <a:t> )</a:t>
            </a:r>
          </a:p>
          <a:p>
            <a:pPr lvl="1"/>
            <a:r>
              <a:rPr lang="en-US" sz="2000" dirty="0"/>
              <a:t>FAQs  </a:t>
            </a:r>
          </a:p>
          <a:p>
            <a:pPr lvl="1"/>
            <a:r>
              <a:rPr lang="en-US" sz="2000" dirty="0"/>
              <a:t>Reporting template</a:t>
            </a:r>
          </a:p>
          <a:p>
            <a:r>
              <a:rPr lang="en-US" sz="2000" dirty="0"/>
              <a:t>Still have questions?</a:t>
            </a:r>
          </a:p>
          <a:p>
            <a:pPr lvl="1"/>
            <a:r>
              <a:rPr lang="en-US" sz="2000" dirty="0"/>
              <a:t>Contact Bob Firestone in Office of General Counsel (</a:t>
            </a:r>
            <a:r>
              <a:rPr lang="en-US" sz="2000" dirty="0">
                <a:hlinkClick r:id="rId3"/>
              </a:rPr>
              <a:t>robert.firestone@ogc.upenn.edu</a:t>
            </a:r>
            <a:r>
              <a:rPr lang="en-US" sz="2000" dirty="0"/>
              <a:t>) or Missy Peloso in Office of Research Services (</a:t>
            </a:r>
            <a:r>
              <a:rPr lang="en-US" sz="2000" dirty="0">
                <a:hlinkClick r:id="rId4"/>
              </a:rPr>
              <a:t>epeloso@upenn.edu</a:t>
            </a:r>
            <a:r>
              <a:rPr lang="en-US" sz="2000" dirty="0"/>
              <a:t>) (for interpretive questions) </a:t>
            </a:r>
          </a:p>
          <a:p>
            <a:pPr lvl="1"/>
            <a:r>
              <a:rPr lang="en-US" sz="2000" dirty="0"/>
              <a:t>Contact Bob Speakman (</a:t>
            </a:r>
            <a:r>
              <a:rPr lang="en-US" sz="2000" dirty="0">
                <a:hlinkClick r:id="rId5"/>
              </a:rPr>
              <a:t>bspeakma@upenn.edu</a:t>
            </a:r>
            <a:r>
              <a:rPr lang="en-US" sz="2000" dirty="0"/>
              <a:t> ) in Office of Research Services for submission of data and operational questions</a:t>
            </a:r>
          </a:p>
        </p:txBody>
      </p:sp>
      <p:sp>
        <p:nvSpPr>
          <p:cNvPr id="2" name="Slide Number Placeholder 1"/>
          <p:cNvSpPr>
            <a:spLocks noGrp="1"/>
          </p:cNvSpPr>
          <p:nvPr>
            <p:ph type="sldNum" sz="quarter" idx="12"/>
          </p:nvPr>
        </p:nvSpPr>
        <p:spPr/>
        <p:txBody>
          <a:bodyPr/>
          <a:lstStyle/>
          <a:p>
            <a:fld id="{8783803C-9144-4312-8133-9A43FF27ABA7}" type="slidenum">
              <a:rPr lang="en-US" smtClean="0"/>
              <a:t>22</a:t>
            </a:fld>
            <a:endParaRPr lang="en-US" dirty="0"/>
          </a:p>
        </p:txBody>
      </p:sp>
    </p:spTree>
    <p:extLst>
      <p:ext uri="{BB962C8B-B14F-4D97-AF65-F5344CB8AC3E}">
        <p14:creationId xmlns:p14="http://schemas.microsoft.com/office/powerpoint/2010/main" val="2994502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0085" y="221433"/>
            <a:ext cx="10696303" cy="6401436"/>
          </a:xfrm>
        </p:spPr>
        <p:txBody>
          <a:bodyPr>
            <a:normAutofit/>
          </a:bodyPr>
          <a:lstStyle/>
          <a:p>
            <a:r>
              <a:rPr lang="en-US" sz="2800" b="1" dirty="0"/>
              <a:t>Current Federal Law:  20 U.S.C. 1011f (called “Section 117” of the Higher Education Act).</a:t>
            </a:r>
            <a:br>
              <a:rPr lang="en-US" sz="2400" b="1" dirty="0"/>
            </a:br>
            <a:br>
              <a:rPr lang="en-US" b="1" dirty="0"/>
            </a:br>
            <a:r>
              <a:rPr lang="en-US" sz="2800" b="1" dirty="0"/>
              <a:t>Penn needs to report gifts from, and contracts with, a "foreign source," where the aggregate amount Penn receives from that foreign source is $250,000 or more during the calendar year.</a:t>
            </a:r>
            <a:br>
              <a:rPr lang="en-US" sz="2800" b="1" dirty="0"/>
            </a:br>
            <a:br>
              <a:rPr lang="en-US" sz="2800" b="1" dirty="0"/>
            </a:br>
            <a:r>
              <a:rPr lang="en-US" sz="2800" b="1" dirty="0"/>
              <a:t>Report Twice Every Calendar Year to U.S. Dept. of Education</a:t>
            </a:r>
            <a:br>
              <a:rPr lang="en-US" sz="2800" b="1" dirty="0"/>
            </a:br>
            <a:r>
              <a:rPr lang="en-US" sz="2800" b="1" dirty="0"/>
              <a:t>	 </a:t>
            </a:r>
            <a:r>
              <a:rPr lang="en-US" sz="2000" b="1" dirty="0"/>
              <a:t>(by July 31, for previous Jan. 1 to June 30 [6 mos.]; and by January 31, for previous Jan. 1 through Dec. 31 [12 months])</a:t>
            </a:r>
            <a:br>
              <a:rPr lang="en-US" sz="2000" b="1" dirty="0"/>
            </a:br>
            <a:br>
              <a:rPr lang="en-US" sz="2800" b="1" dirty="0"/>
            </a:br>
            <a:endParaRPr lang="en-US" sz="2400" dirty="0"/>
          </a:p>
        </p:txBody>
      </p:sp>
      <p:sp>
        <p:nvSpPr>
          <p:cNvPr id="3" name="Slide Number Placeholder 2"/>
          <p:cNvSpPr>
            <a:spLocks noGrp="1"/>
          </p:cNvSpPr>
          <p:nvPr>
            <p:ph type="sldNum" sz="quarter" idx="12"/>
          </p:nvPr>
        </p:nvSpPr>
        <p:spPr/>
        <p:txBody>
          <a:bodyPr/>
          <a:lstStyle/>
          <a:p>
            <a:fld id="{8783803C-9144-4312-8133-9A43FF27ABA7}" type="slidenum">
              <a:rPr lang="en-US" smtClean="0"/>
              <a:t>3</a:t>
            </a:fld>
            <a:endParaRPr lang="en-US" dirty="0"/>
          </a:p>
        </p:txBody>
      </p:sp>
    </p:spTree>
    <p:extLst>
      <p:ext uri="{BB962C8B-B14F-4D97-AF65-F5344CB8AC3E}">
        <p14:creationId xmlns:p14="http://schemas.microsoft.com/office/powerpoint/2010/main" val="371219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0085" y="221433"/>
            <a:ext cx="10696303" cy="6401436"/>
          </a:xfrm>
        </p:spPr>
        <p:txBody>
          <a:bodyPr>
            <a:normAutofit/>
          </a:bodyPr>
          <a:lstStyle/>
          <a:p>
            <a:br>
              <a:rPr lang="en-US" sz="2800" b="1" dirty="0"/>
            </a:br>
            <a:r>
              <a:rPr lang="en-US" sz="2800" b="1" dirty="0"/>
              <a:t>“Gift” is defined to include a gift of money OR PROPERTY (non-monetary). Includes gifts of securities, land/real property, equipment and goods.  Value non-monetary gifts at Fair Market Value at the time the non-monetary property is “received,” or transferred to Penn (e.g., when title to stocks are transferred; when property title is transferred; etc.)</a:t>
            </a:r>
            <a:br>
              <a:rPr lang="en-US" sz="2800" b="1" dirty="0"/>
            </a:br>
            <a:br>
              <a:rPr lang="en-US" sz="2800" b="1" dirty="0"/>
            </a:br>
            <a:r>
              <a:rPr lang="en-US" sz="2800" b="1" dirty="0"/>
              <a:t>Penn is defined to include all of its “intermediaries” if </a:t>
            </a:r>
            <a:r>
              <a:rPr lang="en-US" sz="2800" b="1" i="1" dirty="0"/>
              <a:t>any part </a:t>
            </a:r>
            <a:r>
              <a:rPr lang="en-US" sz="2800" b="1" dirty="0"/>
              <a:t>of the gift </a:t>
            </a:r>
            <a:r>
              <a:rPr lang="en-US" sz="2800" b="1" i="1" dirty="0"/>
              <a:t>directly or indirectly benefits </a:t>
            </a:r>
            <a:r>
              <a:rPr lang="en-US" sz="2800" b="1" dirty="0"/>
              <a:t>the university:</a:t>
            </a:r>
            <a:br>
              <a:rPr lang="en-US" sz="2800" b="1" dirty="0"/>
            </a:br>
            <a:r>
              <a:rPr lang="en-US" sz="2800" b="1" dirty="0"/>
              <a:t>	Include the UK and Hong Kong Foundations</a:t>
            </a:r>
            <a:br>
              <a:rPr lang="en-US" sz="2800" b="1" dirty="0"/>
            </a:br>
            <a:r>
              <a:rPr lang="en-US" sz="2800" b="1" dirty="0"/>
              <a:t>	Include gifts to Penn Wharton China Center; UPenn International; Penn Praxis; Univ. of Penn. Press; Morris Arboretum; Annenberg Center for Performing Arts (Penn Live Arts); etc.</a:t>
            </a:r>
            <a:br>
              <a:rPr lang="en-US" sz="2800" b="1" dirty="0"/>
            </a:br>
            <a:r>
              <a:rPr lang="en-US" sz="2800" b="1" dirty="0"/>
              <a:t>	(Health System components—gifts DAR knows about vs. contracts)</a:t>
            </a:r>
            <a:br>
              <a:rPr lang="en-US" sz="2400" dirty="0"/>
            </a:br>
            <a:endParaRPr lang="en-US" sz="2400" dirty="0"/>
          </a:p>
        </p:txBody>
      </p:sp>
      <p:sp>
        <p:nvSpPr>
          <p:cNvPr id="3" name="Slide Number Placeholder 2"/>
          <p:cNvSpPr>
            <a:spLocks noGrp="1"/>
          </p:cNvSpPr>
          <p:nvPr>
            <p:ph type="sldNum" sz="quarter" idx="12"/>
          </p:nvPr>
        </p:nvSpPr>
        <p:spPr/>
        <p:txBody>
          <a:bodyPr/>
          <a:lstStyle/>
          <a:p>
            <a:fld id="{8783803C-9144-4312-8133-9A43FF27ABA7}" type="slidenum">
              <a:rPr lang="en-US" smtClean="0"/>
              <a:t>4</a:t>
            </a:fld>
            <a:endParaRPr lang="en-US" dirty="0"/>
          </a:p>
        </p:txBody>
      </p:sp>
    </p:spTree>
    <p:extLst>
      <p:ext uri="{BB962C8B-B14F-4D97-AF65-F5344CB8AC3E}">
        <p14:creationId xmlns:p14="http://schemas.microsoft.com/office/powerpoint/2010/main" val="3622721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2981" y="1268964"/>
            <a:ext cx="10049068" cy="5355312"/>
          </a:xfrm>
          <a:prstGeom prst="rect">
            <a:avLst/>
          </a:prstGeom>
        </p:spPr>
        <p:txBody>
          <a:bodyPr wrap="square">
            <a:spAutoFit/>
          </a:bodyPr>
          <a:lstStyle/>
          <a:p>
            <a:r>
              <a:rPr lang="en-US" sz="2800" b="1" dirty="0">
                <a:latin typeface="+mj-lt"/>
              </a:rPr>
              <a:t>Threshold:  $250,000 or more, in the aggregate, RECEIVED during calendar year.  All parts of Penn have to report every gift and contract, even if only for $1, from a “foreign source,” so gifts and contracts from the same “foreign source” can be </a:t>
            </a:r>
            <a:r>
              <a:rPr lang="en-US" sz="2800" b="1" i="1" u="sng" dirty="0">
                <a:latin typeface="+mj-lt"/>
              </a:rPr>
              <a:t>aggregated</a:t>
            </a:r>
            <a:r>
              <a:rPr lang="en-US" sz="2800" b="1" dirty="0">
                <a:latin typeface="+mj-lt"/>
              </a:rPr>
              <a:t> across all other parts of Penn.  Do not apply your own minimum financial “threshold” (e.g. only gifts of $25,000 or more.)  Aggregating is done by the central Division of Finance from all the data from DAR and rest of Penn:</a:t>
            </a:r>
          </a:p>
          <a:p>
            <a:r>
              <a:rPr lang="en-US" sz="2800" b="1" dirty="0">
                <a:latin typeface="+mj-lt"/>
              </a:rPr>
              <a:t>	</a:t>
            </a:r>
            <a:r>
              <a:rPr lang="en-US" sz="2000" b="1" dirty="0">
                <a:latin typeface="+mj-lt"/>
              </a:rPr>
              <a:t> </a:t>
            </a:r>
            <a:r>
              <a:rPr lang="en-US" b="1" dirty="0">
                <a:latin typeface="+mj-lt"/>
              </a:rPr>
              <a:t>Hypothetical Example:  Takeda Pharmaceutical Company, incorporated in Japan, entered into a $90,000 contract with Wharton Executive Education to train Takeda finance professionals.  Takeda Pharmaceutical Co. also makes a $200,000 gift to Penn Nursing to support a lecture series in hospice care for seniors.  When aggregated, this totals $290,000, and, therefore, needs to be reported as two transactions (one gift and one contract) with a single “foreign source” from Japan.  </a:t>
            </a:r>
            <a:br>
              <a:rPr lang="en-US" sz="2000" b="1" dirty="0">
                <a:latin typeface="+mj-lt"/>
              </a:rPr>
            </a:br>
            <a:br>
              <a:rPr lang="en-US" sz="2800" b="1" dirty="0">
                <a:latin typeface="+mj-lt"/>
              </a:rPr>
            </a:br>
            <a:endParaRPr lang="en-US" dirty="0"/>
          </a:p>
        </p:txBody>
      </p:sp>
      <p:sp>
        <p:nvSpPr>
          <p:cNvPr id="3" name="Slide Number Placeholder 2"/>
          <p:cNvSpPr>
            <a:spLocks noGrp="1"/>
          </p:cNvSpPr>
          <p:nvPr>
            <p:ph type="sldNum" sz="quarter" idx="12"/>
          </p:nvPr>
        </p:nvSpPr>
        <p:spPr/>
        <p:txBody>
          <a:bodyPr/>
          <a:lstStyle/>
          <a:p>
            <a:fld id="{8783803C-9144-4312-8133-9A43FF27ABA7}" type="slidenum">
              <a:rPr lang="en-US" smtClean="0"/>
              <a:t>5</a:t>
            </a:fld>
            <a:endParaRPr lang="en-US" dirty="0"/>
          </a:p>
        </p:txBody>
      </p:sp>
    </p:spTree>
    <p:extLst>
      <p:ext uri="{BB962C8B-B14F-4D97-AF65-F5344CB8AC3E}">
        <p14:creationId xmlns:p14="http://schemas.microsoft.com/office/powerpoint/2010/main" val="2644658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2981" y="1268964"/>
            <a:ext cx="10049068" cy="3570208"/>
          </a:xfrm>
          <a:prstGeom prst="rect">
            <a:avLst/>
          </a:prstGeom>
        </p:spPr>
        <p:txBody>
          <a:bodyPr wrap="square">
            <a:spAutoFit/>
          </a:bodyPr>
          <a:lstStyle/>
          <a:p>
            <a:r>
              <a:rPr lang="en-US" sz="2000" b="1" dirty="0">
                <a:latin typeface="+mj-lt"/>
              </a:rPr>
              <a:t>Process:</a:t>
            </a:r>
          </a:p>
          <a:p>
            <a:r>
              <a:rPr lang="en-US" sz="2000" b="1" dirty="0">
                <a:latin typeface="+mj-lt"/>
              </a:rPr>
              <a:t>	</a:t>
            </a:r>
          </a:p>
          <a:p>
            <a:r>
              <a:rPr lang="en-US" sz="2000" b="1" dirty="0">
                <a:latin typeface="+mj-lt"/>
              </a:rPr>
              <a:t>	DAR and all Schools, Centers, and other administrative units gather data and send to Central University Division of Finance.</a:t>
            </a:r>
          </a:p>
          <a:p>
            <a:endParaRPr lang="en-US" sz="2000" b="1" dirty="0">
              <a:latin typeface="+mj-lt"/>
            </a:endParaRPr>
          </a:p>
          <a:p>
            <a:r>
              <a:rPr lang="en-US" sz="2000" b="1" dirty="0">
                <a:latin typeface="+mj-lt"/>
              </a:rPr>
              <a:t>	Then Central University Division of Finance aggregates all of the centrally-available data (e.g., sponsored research agreements) with all of the data received from DAR, Schools, Centers and other administrative units, and prepares a single report for the University of Pennsylvania as a whole and single institution of higher education.</a:t>
            </a:r>
            <a:br>
              <a:rPr lang="en-US" sz="2000" b="1" dirty="0">
                <a:latin typeface="+mj-lt"/>
              </a:rPr>
            </a:br>
            <a:br>
              <a:rPr lang="en-US" sz="2800" b="1" dirty="0">
                <a:latin typeface="+mj-lt"/>
              </a:rPr>
            </a:br>
            <a:endParaRPr lang="en-US" dirty="0"/>
          </a:p>
        </p:txBody>
      </p:sp>
      <p:sp>
        <p:nvSpPr>
          <p:cNvPr id="3" name="Slide Number Placeholder 2"/>
          <p:cNvSpPr>
            <a:spLocks noGrp="1"/>
          </p:cNvSpPr>
          <p:nvPr>
            <p:ph type="sldNum" sz="quarter" idx="12"/>
          </p:nvPr>
        </p:nvSpPr>
        <p:spPr/>
        <p:txBody>
          <a:bodyPr/>
          <a:lstStyle/>
          <a:p>
            <a:fld id="{8783803C-9144-4312-8133-9A43FF27ABA7}" type="slidenum">
              <a:rPr lang="en-US" smtClean="0"/>
              <a:t>6</a:t>
            </a:fld>
            <a:endParaRPr lang="en-US" dirty="0"/>
          </a:p>
        </p:txBody>
      </p:sp>
    </p:spTree>
    <p:extLst>
      <p:ext uri="{BB962C8B-B14F-4D97-AF65-F5344CB8AC3E}">
        <p14:creationId xmlns:p14="http://schemas.microsoft.com/office/powerpoint/2010/main" val="1395523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81454" y="457200"/>
            <a:ext cx="10180595" cy="7386638"/>
          </a:xfrm>
          <a:prstGeom prst="rect">
            <a:avLst/>
          </a:prstGeom>
        </p:spPr>
        <p:txBody>
          <a:bodyPr wrap="square">
            <a:spAutoFit/>
          </a:bodyPr>
          <a:lstStyle/>
          <a:p>
            <a:r>
              <a:rPr lang="en-US" sz="2000" b="1" dirty="0">
                <a:latin typeface="+mj-lt"/>
              </a:rPr>
              <a:t>Multi-year gifts:</a:t>
            </a:r>
          </a:p>
          <a:p>
            <a:endParaRPr lang="en-US" sz="2000" b="1" dirty="0">
              <a:latin typeface="+mj-lt"/>
            </a:endParaRPr>
          </a:p>
          <a:p>
            <a:r>
              <a:rPr lang="en-US" sz="2000" b="1" dirty="0">
                <a:latin typeface="+mj-lt"/>
              </a:rPr>
              <a:t>Q:   Penn signed a gift agreement, in which Jane Smith, a Canadian citizen, promises to pay Penn $150,000 every year for 5 years, pledging to pay a total of $750,000.  When does DAR report this to Division of Finance?  When does Division of Finance report this to the federal and state governments?</a:t>
            </a:r>
          </a:p>
          <a:p>
            <a:endParaRPr lang="en-US" sz="2000" b="1" dirty="0">
              <a:latin typeface="+mj-lt"/>
            </a:endParaRPr>
          </a:p>
          <a:p>
            <a:r>
              <a:rPr lang="en-US" sz="2000" b="1" dirty="0">
                <a:latin typeface="+mj-lt"/>
              </a:rPr>
              <a:t>A:   For gifts, the federal government’s guidance is to report the gift when the amount Penn </a:t>
            </a:r>
            <a:r>
              <a:rPr lang="en-US" sz="2000" b="1" i="1" u="sng" dirty="0">
                <a:latin typeface="+mj-lt"/>
              </a:rPr>
              <a:t>receives</a:t>
            </a:r>
            <a:r>
              <a:rPr lang="en-US" sz="2000" b="1" dirty="0">
                <a:latin typeface="+mj-lt"/>
              </a:rPr>
              <a:t> equals or exceeds $250,000 in a single calendar year from the same foreign source.  Penn is using the same guidance to determine when to report to Pennsylvania, except the threshold is $100,000 in Penn’s fiscal year from the same foreign source.</a:t>
            </a:r>
          </a:p>
          <a:p>
            <a:endParaRPr lang="en-US" sz="2000" b="1" dirty="0">
              <a:latin typeface="+mj-lt"/>
            </a:endParaRPr>
          </a:p>
          <a:p>
            <a:r>
              <a:rPr lang="en-US" sz="2000" b="1" dirty="0">
                <a:latin typeface="+mj-lt"/>
              </a:rPr>
              <a:t>So DAR should report the gift to Central Finance as soon as Jane Smith pays the first $1, and report however much DAR receives (let’s assume $150,000) during the calendar year (for federal reporting) or fiscal year (for PA reporting).  If the amount is under $250,000 for the calendar year, then Central Finance will not report at all to the federal gov’t.  If the amount is over $100,000 but under $250,000 during the fiscal year, then Central Finance will report to Harrisburg, but not to D.C.</a:t>
            </a:r>
          </a:p>
          <a:p>
            <a:endParaRPr lang="en-US" sz="2000" b="1" dirty="0">
              <a:latin typeface="+mj-lt"/>
            </a:endParaRPr>
          </a:p>
          <a:p>
            <a:r>
              <a:rPr lang="en-US" sz="2000" b="1" dirty="0">
                <a:latin typeface="+mj-lt"/>
              </a:rPr>
              <a:t>(This is the current guidance; if there is more guidance from D.C. or Harrisburg, this will be updated.)</a:t>
            </a:r>
          </a:p>
          <a:p>
            <a:endParaRPr lang="en-US" sz="2800" b="1" dirty="0">
              <a:latin typeface="+mj-lt"/>
            </a:endParaRPr>
          </a:p>
          <a:p>
            <a:br>
              <a:rPr lang="en-US" sz="2800" b="1" dirty="0">
                <a:latin typeface="+mj-lt"/>
              </a:rPr>
            </a:br>
            <a:endParaRPr lang="en-US" dirty="0"/>
          </a:p>
        </p:txBody>
      </p:sp>
      <p:sp>
        <p:nvSpPr>
          <p:cNvPr id="3" name="Slide Number Placeholder 2"/>
          <p:cNvSpPr>
            <a:spLocks noGrp="1"/>
          </p:cNvSpPr>
          <p:nvPr>
            <p:ph type="sldNum" sz="quarter" idx="12"/>
          </p:nvPr>
        </p:nvSpPr>
        <p:spPr/>
        <p:txBody>
          <a:bodyPr/>
          <a:lstStyle/>
          <a:p>
            <a:fld id="{8783803C-9144-4312-8133-9A43FF27ABA7}" type="slidenum">
              <a:rPr lang="en-US" smtClean="0"/>
              <a:t>7</a:t>
            </a:fld>
            <a:endParaRPr lang="en-US" dirty="0"/>
          </a:p>
        </p:txBody>
      </p:sp>
    </p:spTree>
    <p:extLst>
      <p:ext uri="{BB962C8B-B14F-4D97-AF65-F5344CB8AC3E}">
        <p14:creationId xmlns:p14="http://schemas.microsoft.com/office/powerpoint/2010/main" val="2600133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0085" y="221433"/>
            <a:ext cx="10696303" cy="6401436"/>
          </a:xfrm>
        </p:spPr>
        <p:txBody>
          <a:bodyPr>
            <a:normAutofit/>
          </a:bodyPr>
          <a:lstStyle/>
          <a:p>
            <a:r>
              <a:rPr lang="en-US" sz="2000" b="1" dirty="0"/>
              <a:t>Federal Definition of a “Foreign Source”:</a:t>
            </a:r>
            <a:br>
              <a:rPr lang="en-US" sz="2000" b="1" dirty="0"/>
            </a:br>
            <a:r>
              <a:rPr lang="en-US" sz="2000" b="1" dirty="0"/>
              <a:t>	Any foreign government (including an agent of a foreign gov’t), and</a:t>
            </a:r>
            <a:br>
              <a:rPr lang="en-US" sz="2000" b="1" dirty="0"/>
            </a:br>
            <a:r>
              <a:rPr lang="en-US" sz="2000" b="1" dirty="0"/>
              <a:t>	Any foreign individual, and</a:t>
            </a:r>
            <a:br>
              <a:rPr lang="en-US" sz="2000" b="1" dirty="0"/>
            </a:br>
            <a:r>
              <a:rPr lang="en-US" sz="2000" b="1" dirty="0"/>
              <a:t>	Any foreign legal entity</a:t>
            </a:r>
            <a:br>
              <a:rPr lang="en-US" sz="2000" b="1" dirty="0"/>
            </a:br>
            <a:br>
              <a:rPr lang="en-US" sz="2000" b="1" dirty="0"/>
            </a:br>
            <a:r>
              <a:rPr lang="en-US" sz="2000" b="1" dirty="0"/>
              <a:t>HOW do you determine if an individual or legal entity is a "foreign source"?</a:t>
            </a:r>
            <a:br>
              <a:rPr lang="en-US" sz="2000" b="1" dirty="0"/>
            </a:br>
            <a:r>
              <a:rPr lang="en-US" sz="2000" dirty="0"/>
              <a:t> </a:t>
            </a:r>
            <a:br>
              <a:rPr lang="en-US" sz="2000" dirty="0"/>
            </a:br>
            <a:r>
              <a:rPr lang="en-US" sz="2000" b="1" dirty="0"/>
              <a:t>		If an individual:  by his/her </a:t>
            </a:r>
            <a:r>
              <a:rPr lang="en-US" sz="2000" b="1" i="1" u="sng" dirty="0"/>
              <a:t>country of citizenship</a:t>
            </a:r>
            <a:r>
              <a:rPr lang="en-US" sz="2000" b="1" dirty="0"/>
              <a:t>, or, if that is not known to Penn, then by the individual's principal residence.  </a:t>
            </a:r>
            <a:br>
              <a:rPr lang="en-US" sz="2000" b="1" dirty="0"/>
            </a:br>
            <a:br>
              <a:rPr lang="en-US" sz="2000" b="1" dirty="0"/>
            </a:br>
            <a:r>
              <a:rPr lang="en-US" sz="2000" b="1" dirty="0"/>
              <a:t>		If a legal entity:  by the </a:t>
            </a:r>
            <a:r>
              <a:rPr lang="en-US" sz="2000" b="1" i="1" u="sng" dirty="0"/>
              <a:t>country of incorporation or legal formation</a:t>
            </a:r>
            <a:r>
              <a:rPr lang="en-US" sz="2000" b="1" dirty="0"/>
              <a:t>, or if that is not known to Penn, then by the legal entity's principal place of business.</a:t>
            </a:r>
            <a:br>
              <a:rPr lang="en-US" sz="2000" b="1" dirty="0"/>
            </a:br>
            <a:br>
              <a:rPr lang="en-US" sz="2000" b="1" dirty="0"/>
            </a:br>
            <a:br>
              <a:rPr lang="en-US" sz="2000" b="1" dirty="0"/>
            </a:br>
            <a:r>
              <a:rPr lang="en-US" sz="2000" b="1" dirty="0"/>
              <a:t>Report every gift received to Central University Division of Finance, even if $1, IF it is from a “foreign source.”  The first question to ask is:  is this a gift from, or contract with, a “foreign source”?  Yes or No.  If Yes, report to Central University Division of Finance, even if $1.</a:t>
            </a:r>
            <a:br>
              <a:rPr lang="en-US" sz="2000" dirty="0"/>
            </a:br>
            <a:br>
              <a:rPr lang="en-US" sz="2700" dirty="0"/>
            </a:br>
            <a:endParaRPr lang="en-US" sz="2400" dirty="0"/>
          </a:p>
        </p:txBody>
      </p:sp>
      <p:sp>
        <p:nvSpPr>
          <p:cNvPr id="3" name="Slide Number Placeholder 2"/>
          <p:cNvSpPr>
            <a:spLocks noGrp="1"/>
          </p:cNvSpPr>
          <p:nvPr>
            <p:ph type="sldNum" sz="quarter" idx="12"/>
          </p:nvPr>
        </p:nvSpPr>
        <p:spPr/>
        <p:txBody>
          <a:bodyPr/>
          <a:lstStyle/>
          <a:p>
            <a:fld id="{8783803C-9144-4312-8133-9A43FF27ABA7}" type="slidenum">
              <a:rPr lang="en-US" smtClean="0"/>
              <a:t>8</a:t>
            </a:fld>
            <a:endParaRPr lang="en-US" dirty="0"/>
          </a:p>
        </p:txBody>
      </p:sp>
    </p:spTree>
    <p:extLst>
      <p:ext uri="{BB962C8B-B14F-4D97-AF65-F5344CB8AC3E}">
        <p14:creationId xmlns:p14="http://schemas.microsoft.com/office/powerpoint/2010/main" val="2148378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6367" y="221433"/>
            <a:ext cx="10900021" cy="7140420"/>
          </a:xfrm>
        </p:spPr>
        <p:txBody>
          <a:bodyPr>
            <a:normAutofit fontScale="90000"/>
          </a:bodyPr>
          <a:lstStyle/>
          <a:p>
            <a:r>
              <a:rPr lang="en-US" sz="2400" b="1" dirty="0"/>
              <a:t>FAQs from Development Regarding Foreign Source Definition:</a:t>
            </a:r>
            <a:br>
              <a:rPr lang="en-US" sz="2400" b="1" dirty="0"/>
            </a:br>
            <a:br>
              <a:rPr lang="en-US" sz="2400" b="1" dirty="0"/>
            </a:br>
            <a:r>
              <a:rPr lang="en-US" sz="2400" b="1" dirty="0"/>
              <a:t>●	</a:t>
            </a:r>
            <a:r>
              <a:rPr lang="en-US" sz="2400" b="1" i="1" dirty="0"/>
              <a:t>Asking for citizenship</a:t>
            </a:r>
            <a:r>
              <a:rPr lang="en-US" sz="2400" b="1" dirty="0"/>
              <a:t>.</a:t>
            </a:r>
            <a:br>
              <a:rPr lang="en-US" sz="2400" b="1" dirty="0"/>
            </a:br>
            <a:r>
              <a:rPr lang="en-US" sz="2400" b="1" dirty="0"/>
              <a:t>	It is not unlawful to ask a person for his/her citizenship.  It is unlawful to </a:t>
            </a:r>
            <a:r>
              <a:rPr lang="en-US" sz="2400" b="1" i="1" dirty="0"/>
              <a:t>discriminate</a:t>
            </a:r>
            <a:r>
              <a:rPr lang="en-US" sz="2400" b="1" dirty="0"/>
              <a:t> based upon citizenship.  Penn isn’t discriminating; we want the individual’s gift!  But Penn, by law, has to try to determine and report his/her citizenship. </a:t>
            </a:r>
            <a:br>
              <a:rPr lang="en-US" sz="2400" b="1" dirty="0"/>
            </a:br>
            <a:br>
              <a:rPr lang="en-US" sz="2400" b="1" dirty="0"/>
            </a:br>
            <a:r>
              <a:rPr lang="en-US" sz="2400" b="1" dirty="0"/>
              <a:t>●	</a:t>
            </a:r>
            <a:r>
              <a:rPr lang="en-US" sz="2400" b="1" i="1" dirty="0"/>
              <a:t>Dual citizenship for an individual</a:t>
            </a:r>
            <a:r>
              <a:rPr lang="en-US" sz="2400" b="1" dirty="0"/>
              <a:t>.</a:t>
            </a:r>
            <a:br>
              <a:rPr lang="en-US" sz="2400" b="1" dirty="0"/>
            </a:br>
            <a:r>
              <a:rPr lang="en-US" sz="2400" b="1" dirty="0"/>
              <a:t>	If a person is both a U.S. and a non-U.S. citizen (e.g., Canadian), he/she is NOT a “foreign source” for Foreign Gift-Contract reporting purposes.</a:t>
            </a:r>
            <a:br>
              <a:rPr lang="en-US" sz="2400" b="1" dirty="0"/>
            </a:br>
            <a:r>
              <a:rPr lang="en-US" sz="2400" b="1" dirty="0"/>
              <a:t>	But if the person holds dual citizenship and neither are U.S., then he/she IS a “foreign source.”  Pick and report to Division of Finance the citizenship the donor prefers, or which is most closely associated with him/her (e.g., primary residence.)</a:t>
            </a:r>
            <a:br>
              <a:rPr lang="en-US" sz="2400" b="1" dirty="0"/>
            </a:br>
            <a:br>
              <a:rPr lang="en-US" sz="2400" b="1" dirty="0"/>
            </a:br>
            <a:r>
              <a:rPr lang="en-US" sz="2400" b="1" dirty="0"/>
              <a:t> ●	</a:t>
            </a:r>
            <a:r>
              <a:rPr lang="en-US" sz="2400" b="1" i="1" dirty="0"/>
              <a:t>Green Card Holder (Permanent U.S. Resident status).</a:t>
            </a:r>
            <a:br>
              <a:rPr lang="en-US" sz="2400" b="1" dirty="0"/>
            </a:br>
            <a:r>
              <a:rPr lang="en-US" sz="2400" b="1" dirty="0"/>
              <a:t>	The individual IS a “foreign source” for Foreign Gift-Contract reporting purposes.  Report country of citizenship, even though the person permanently lives and works in the U.S.</a:t>
            </a:r>
            <a:br>
              <a:rPr lang="en-US" sz="2400" b="1" dirty="0"/>
            </a:br>
            <a:br>
              <a:rPr lang="en-US" sz="2400" b="1" dirty="0"/>
            </a:br>
            <a:r>
              <a:rPr lang="en-US" sz="2400" b="1" dirty="0"/>
              <a:t>●	</a:t>
            </a:r>
            <a:r>
              <a:rPr lang="en-US" sz="2400" b="1" i="1" dirty="0"/>
              <a:t>Agency Issues</a:t>
            </a:r>
            <a:r>
              <a:rPr lang="en-US" sz="2400" b="1" dirty="0"/>
              <a:t>.  E.g.:  Donor-advised funds?  Trusts?  Pledge from Person X but actual payment is made by Person Y? Etc.  CASE BY CASE Analysis…</a:t>
            </a:r>
            <a:br>
              <a:rPr lang="en-US" sz="2700" b="1" dirty="0"/>
            </a:br>
            <a:r>
              <a:rPr lang="en-US" sz="2700" b="1" dirty="0"/>
              <a:t>		</a:t>
            </a:r>
            <a:br>
              <a:rPr lang="en-US" sz="2700" dirty="0"/>
            </a:br>
            <a:br>
              <a:rPr lang="en-US" sz="2400" dirty="0"/>
            </a:br>
            <a:endParaRPr lang="en-US" sz="2400" dirty="0"/>
          </a:p>
        </p:txBody>
      </p:sp>
      <p:sp>
        <p:nvSpPr>
          <p:cNvPr id="3" name="Slide Number Placeholder 2"/>
          <p:cNvSpPr>
            <a:spLocks noGrp="1"/>
          </p:cNvSpPr>
          <p:nvPr>
            <p:ph type="sldNum" sz="quarter" idx="12"/>
          </p:nvPr>
        </p:nvSpPr>
        <p:spPr/>
        <p:txBody>
          <a:bodyPr/>
          <a:lstStyle/>
          <a:p>
            <a:fld id="{8783803C-9144-4312-8133-9A43FF27ABA7}" type="slidenum">
              <a:rPr lang="en-US" smtClean="0"/>
              <a:t>9</a:t>
            </a:fld>
            <a:endParaRPr lang="en-US" dirty="0"/>
          </a:p>
        </p:txBody>
      </p:sp>
    </p:spTree>
    <p:extLst>
      <p:ext uri="{BB962C8B-B14F-4D97-AF65-F5344CB8AC3E}">
        <p14:creationId xmlns:p14="http://schemas.microsoft.com/office/powerpoint/2010/main" val="2662197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417</TotalTime>
  <Words>3508</Words>
  <Application>Microsoft Office PowerPoint</Application>
  <PresentationFormat>Widescreen</PresentationFormat>
  <Paragraphs>85</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FOREIGN GIFT AND CONTRACT REPORTING LEGAL REQUIREMENTS  Presented to Penn Development and Alumni Relations  October 14, 2021 Training (updated November 18, 2021) Robert F. Firestone, Esq. Office of the General Counsel Elizabeth Duggins Peloso Office of Research Services</vt:lpstr>
      <vt:lpstr>Today’s Presentation:  (1) Summary of Existing Federal Law  (2) Summary of Existing Pennsylvania Law  (3) DAR and Central Division of Finance Processes and Deadlines—Who Does What, and Sends What to Whom?  (4) “I Have a Question…”:  Additional Resources Available to the Penn Community </vt:lpstr>
      <vt:lpstr>Current Federal Law:  20 U.S.C. 1011f (called “Section 117” of the Higher Education Act).  Penn needs to report gifts from, and contracts with, a "foreign source," where the aggregate amount Penn receives from that foreign source is $250,000 or more during the calendar year.  Report Twice Every Calendar Year to U.S. Dept. of Education   (by July 31, for previous Jan. 1 to June 30 [6 mos.]; and by January 31, for previous Jan. 1 through Dec. 31 [12 months])  </vt:lpstr>
      <vt:lpstr> “Gift” is defined to include a gift of money OR PROPERTY (non-monetary). Includes gifts of securities, land/real property, equipment and goods.  Value non-monetary gifts at Fair Market Value at the time the non-monetary property is “received,” or transferred to Penn (e.g., when title to stocks are transferred; when property title is transferred; etc.)  Penn is defined to include all of its “intermediaries” if any part of the gift directly or indirectly benefits the university:  Include the UK and Hong Kong Foundations  Include gifts to Penn Wharton China Center; UPenn International; Penn Praxis; Univ. of Penn. Press; Morris Arboretum; Annenberg Center for Performing Arts (Penn Live Arts); etc.  (Health System components—gifts DAR knows about vs. contracts) </vt:lpstr>
      <vt:lpstr>PowerPoint Presentation</vt:lpstr>
      <vt:lpstr>PowerPoint Presentation</vt:lpstr>
      <vt:lpstr>PowerPoint Presentation</vt:lpstr>
      <vt:lpstr>Federal Definition of a “Foreign Source”:  Any foreign government (including an agent of a foreign gov’t), and  Any foreign individual, and  Any foreign legal entity  HOW do you determine if an individual or legal entity is a "foreign source"?     If an individual:  by his/her country of citizenship, or, if that is not known to Penn, then by the individual's principal residence.      If a legal entity:  by the country of incorporation or legal formation, or if that is not known to Penn, then by the legal entity's principal place of business.   Report every gift received to Central University Division of Finance, even if $1, IF it is from a “foreign source.”  The first question to ask is:  is this a gift from, or contract with, a “foreign source”?  Yes or No.  If Yes, report to Central University Division of Finance, even if $1.  </vt:lpstr>
      <vt:lpstr>FAQs from Development Regarding Foreign Source Definition:  ● Asking for citizenship.  It is not unlawful to ask a person for his/her citizenship.  It is unlawful to discriminate based upon citizenship.  Penn isn’t discriminating; we want the individual’s gift!  But Penn, by law, has to try to determine and report his/her citizenship.   ● Dual citizenship for an individual.  If a person is both a U.S. and a non-U.S. citizen (e.g., Canadian), he/she is NOT a “foreign source” for Foreign Gift-Contract reporting purposes.  But if the person holds dual citizenship and neither are U.S., then he/she IS a “foreign source.”  Pick and report to Division of Finance the citizenship the donor prefers, or which is most closely associated with him/her (e.g., primary residence.)   ● Green Card Holder (Permanent U.S. Resident status).  The individual IS a “foreign source” for Foreign Gift-Contract reporting purposes.  Report country of citizenship, even though the person permanently lives and works in the U.S.  ● Agency Issues.  E.g.:  Donor-advised funds?  Trusts?  Pledge from Person X but actual payment is made by Person Y? Etc.  CASE BY CASE Analysis…     </vt:lpstr>
      <vt:lpstr> The definition of a foreign government includes “agents” of a foreign government.    Foreign government-owned universities, research institutes, consulates, and government agencies are examples of “agents” of a foreign government and should be reported.   Hypothetical Example:  The Abu Dhabi Tourism and Culture Authority (with offices in New York City) entered into a contract for training with SAS Organizational Dynamics department.  The Abu Dhabi Tourism and Culture Authority is a department of the United Arab Emirates (UAE) government.  The fact that it has a location in New York City and the SAS training will be provided in New York does not matter; it is a “Foreign Source” and is part of a “foreign government.”  The Dubai Ministry of Education entered into a collaborative research agreement with Penn’s Graduate School of Education.  The Dubai Ministry of Education is also a department of the United Arab Emirates (UAE) government.  These two contracts would be aggregated, and reported as two contracts with the UAE government, if the aggregated dollar amount received equaled or exceeded $250,000 in a single calendar year.     </vt:lpstr>
      <vt:lpstr> What Information Gets Reported to the Federal Gov't?  What the statute requires:    (A) If the foreign source is a foreign government:  the aggregate dollar amount of all of the gifts from, and contracts with, the foreign government received during the calendar year    (B) For all other foreign sources:  the aggregate dollar amount of all of the gifts from, and contracts with, a foreign source from a particular country.    What the Dept. of Education requires to use its submission website:   Name and Address of Foreign Source  Whether a Gift or Contract (or Restricted Gift or Restricted Contract)  Dollar Amount of Each Individual Gift or Contract that Aggregates to Threshold  Foreign Country     </vt:lpstr>
      <vt:lpstr> ADDITIONAL REPORTING for "Restricted or Conditional Gifts or Contracts"    DEFINITION:  WHAT is a "Restricted or Conditional Gift or Contract"?  (Here's the actual statutory language:)   “restricted or conditional gift or contract” means any endowment, gift, grant, contract, award, present, or property of any kind which includes provisions regarding--  (A) the employment, assignment, or termination of faculty;  (B) the establishment of departments, centers, research or lecture programs, or new faculty positions;  (C) the selection or admission of students; or  (D) the award of grants, loans, scholarships, fellowships, or other forms of financial aid restricted to students of a specified country, religion, sex, ethnic origin, or political opinion.  [Preference vs. restriction in subsection (D)]  </vt:lpstr>
      <vt:lpstr> What Information Gets Reported to the Federal Gov't for a Restricted or Conditional Gift or Contract?    (A) If the foreign source is a foreign government:  the amount, the date, a description of such conditions or restrictions, and the name of the foreign government.   (B) For all other foreign sources:  the amount, the date, a description of such conditions or restrictions, and the country of the foreign source.   E.g.:   “a gift to establish a new research Center on Diabetes”  “a gift to establish an annual lecture program on robotics”  “a gift for a new endowed professorship in Chemical Engineering”  REMEMBER:  Restricted or conditional gifts are a subset of all gifts from foreign sources.  Even if a gift is NOT a “restricted or conditional gift” from a foreign source, it still must be reported to Division of Finance as a gift from a “foreign source.”  DAR is responsible for reading each gift agreement, and determining if the gift from a foreign source is a “restricted or conditional gift,” and, if so, sending a description of the restriction/conditions to Central University Division of Finance.</vt:lpstr>
      <vt:lpstr>Current Pennsylvania Law (24 P.S. 6301-6307, in effect since 1986):  Penn needs to report gifts from, and contracts with, a "foreign source," where the amount Penn receives in the aggregate from that foreign source is $100,000 or more during Penn's fiscal year (July 1 to June 30).  Report Once Each Fiscal Year (by November 15, for fiscal year ended on June 30th)  Threshold:  aggregate of $100,000 or more RECEIVED during Penn’s fiscal year from a foreign source.  (However, DAR should report every gift, even if only $1, from a foreign source, to Central University Division of Finance.)  </vt:lpstr>
      <vt:lpstr>WHO is a "Foreign Source"?    ●  Could be a foreign government    ●  Or could be a foreign individual:  defined as someone who "is not a citizen or national of the United States or a trust territory or protectorate thereof.“  Citizenship is required; PA law does not allow Penn to “fall back” on the individual’s principal residence if Penn doesn’t know the individual’s citizenship.    ●  Or could be a foreign legal entity  </vt:lpstr>
      <vt:lpstr>HOW do you determine if a donor/contracting party is a "foreign legal entity?“ NOTE:  This is different from the U.S. statute, and potentially more complicated:   Actual definition from Pennsylvania law of a “foreign legal entity”:   (1) Any legal entity created under the laws of a foreign government. [or] (2) Any legal entity created under the laws of the United States or of any state or political subdivision thereof if:  (i) fifty percent of the ownership of the stock of, or interest in, such legal entity is directly or indirectly owned legally or beneficially by one or more foreign governments or one or more foreign persons;  (ii) fifty percent of the membership of any such entity is composed of foreign persons or legal entities created under the laws of a foreign government or agents of such legal entities; or  (iii) fifty percent of the assets of such entity are derived from contributions or loans from foreign governments or foreign persons.  </vt:lpstr>
      <vt:lpstr>What information gets reported to Harrisburg?  NOTE:  Different from federal law.    (1) The name and address of the donor of the gift.   (2) The amount and date of the making of each gift.   (3) The subject of each gift.   (4) A detailed description of any terms, restrictions, requirements or conditions imposed on the college by the terms of the gift.   (5) A detailed description of the purpose for which the gift will be used by the college or university, including the identification of the persons whom the gift is explicitly intended to benefit.  </vt:lpstr>
      <vt:lpstr>Partial Exception for Penn Alumnus (only available under Pennsylvania law, not federal law):    (Actual statutory language:)   "if the foreign source is an alumnus, and no grant or contract contains any conditions, restrictions, requirements, matching provisions or designations other than that the grant or contract is given for the benefit of the institution as a whole, the disclosure report shall be required to disclose only the nationality and country of residence of the foreign source."   NOTE:  Name and address of donor who is a Penn alumnus, and dollar amount and date of gift, do not have to be disclosed to Harrisburg if gift meets the conditions above:  (1) donor is an alumnus; (2) unrestricted gift—no conditions or restrictions or matching provisions; and (3) benefits University of Pennsylvania, not a particular School, Center, or program.  However, still have to report the gift if it is $100,000 or more in Penn's fiscal year, and disclose the donor's nationality and country of residence.   </vt:lpstr>
      <vt:lpstr>Pennsylvania Penalty for Noncompliance [NOTE:  Potentially severe and significant]:    Actual statutory language:  "Any college or university that willfully or intentionally fails to disclose the information required . . . shall be subject to a civil penalty of 105% of the amount of any undisclosed gift."  </vt:lpstr>
      <vt:lpstr>Enforcement Actions by Federal Gov't (since 2019 through 2021)    Georgetown    Fordham  Texas A&amp;M    Stanford  Cornell     U. Alabama  Rutgers     Auburn  MIT     Florida State  U. Maryland    Georgia State  Harvard     UNLV  Yale     U. New Mexico  U. Texas     U. Wisconsin  Case Western Reserve     U.S. Dept. of Education has publicly issued a statement identifying Penn as one of 10 universities that was late and/or incomplete in disclosing foreign gifts and contracts from past years.  The data submitted to both Washington DC and to Harrisburg are publicly available. </vt:lpstr>
      <vt:lpstr>Reporting tools and requirements</vt:lpstr>
      <vt:lpstr>Penn Resources for Foreign Gift and Contract Reporting</vt:lpstr>
    </vt:vector>
  </TitlesOfParts>
  <Company>Penn Medicine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FOREIGN GIFT AND CONTRACT WORKING GROUP  March 25, 2020 Meeting Robert F. Firestone, Esq. Office of the General Counsel</dc:title>
  <dc:creator>Robert Firestone</dc:creator>
  <cp:lastModifiedBy>Peloso, Elizabeth Duggins</cp:lastModifiedBy>
  <cp:revision>109</cp:revision>
  <cp:lastPrinted>2021-11-18T16:25:19Z</cp:lastPrinted>
  <dcterms:created xsi:type="dcterms:W3CDTF">2020-03-23T13:49:02Z</dcterms:created>
  <dcterms:modified xsi:type="dcterms:W3CDTF">2021-11-24T17:09:13Z</dcterms:modified>
</cp:coreProperties>
</file>